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4" r:id="rId1"/>
    <p:sldMasterId id="2147483678" r:id="rId2"/>
  </p:sldMasterIdLst>
  <p:handoutMasterIdLst>
    <p:handoutMasterId r:id="rId88"/>
  </p:handoutMasterIdLst>
  <p:sldIdLst>
    <p:sldId id="1460" r:id="rId3"/>
    <p:sldId id="1675" r:id="rId4"/>
    <p:sldId id="1600" r:id="rId5"/>
    <p:sldId id="1603" r:id="rId6"/>
    <p:sldId id="1588" r:id="rId7"/>
    <p:sldId id="1594" r:id="rId8"/>
    <p:sldId id="1596" r:id="rId9"/>
    <p:sldId id="1595" r:id="rId10"/>
    <p:sldId id="1592" r:id="rId11"/>
    <p:sldId id="1601" r:id="rId12"/>
    <p:sldId id="1597" r:id="rId13"/>
    <p:sldId id="1598" r:id="rId14"/>
    <p:sldId id="1602" r:id="rId15"/>
    <p:sldId id="1607" r:id="rId16"/>
    <p:sldId id="1604" r:id="rId17"/>
    <p:sldId id="1605" r:id="rId18"/>
    <p:sldId id="1606" r:id="rId19"/>
    <p:sldId id="1608" r:id="rId20"/>
    <p:sldId id="1609" r:id="rId21"/>
    <p:sldId id="1610" r:id="rId22"/>
    <p:sldId id="1611" r:id="rId23"/>
    <p:sldId id="1614" r:id="rId24"/>
    <p:sldId id="1677" r:id="rId25"/>
    <p:sldId id="1678" r:id="rId26"/>
    <p:sldId id="1679" r:id="rId27"/>
    <p:sldId id="1680" r:id="rId28"/>
    <p:sldId id="1681" r:id="rId29"/>
    <p:sldId id="1682" r:id="rId30"/>
    <p:sldId id="1683" r:id="rId31"/>
    <p:sldId id="1684" r:id="rId32"/>
    <p:sldId id="1685" r:id="rId33"/>
    <p:sldId id="1613" r:id="rId34"/>
    <p:sldId id="1618" r:id="rId35"/>
    <p:sldId id="1668" r:id="rId36"/>
    <p:sldId id="1666" r:id="rId37"/>
    <p:sldId id="1670" r:id="rId38"/>
    <p:sldId id="1671" r:id="rId39"/>
    <p:sldId id="1672" r:id="rId40"/>
    <p:sldId id="1638" r:id="rId41"/>
    <p:sldId id="1669" r:id="rId42"/>
    <p:sldId id="1642" r:id="rId43"/>
    <p:sldId id="1620" r:id="rId44"/>
    <p:sldId id="1686" r:id="rId45"/>
    <p:sldId id="1621" r:id="rId46"/>
    <p:sldId id="1623" r:id="rId47"/>
    <p:sldId id="1622" r:id="rId48"/>
    <p:sldId id="1624" r:id="rId49"/>
    <p:sldId id="1626" r:id="rId50"/>
    <p:sldId id="1627" r:id="rId51"/>
    <p:sldId id="1625" r:id="rId52"/>
    <p:sldId id="1629" r:id="rId53"/>
    <p:sldId id="1631" r:id="rId54"/>
    <p:sldId id="1630" r:id="rId55"/>
    <p:sldId id="1632" r:id="rId56"/>
    <p:sldId id="1633" r:id="rId57"/>
    <p:sldId id="1634" r:id="rId58"/>
    <p:sldId id="1635" r:id="rId59"/>
    <p:sldId id="1650" r:id="rId60"/>
    <p:sldId id="1639" r:id="rId61"/>
    <p:sldId id="1640" r:id="rId62"/>
    <p:sldId id="1643" r:id="rId63"/>
    <p:sldId id="1644" r:id="rId64"/>
    <p:sldId id="1645" r:id="rId65"/>
    <p:sldId id="1636" r:id="rId66"/>
    <p:sldId id="1646" r:id="rId67"/>
    <p:sldId id="1651" r:id="rId68"/>
    <p:sldId id="1648" r:id="rId69"/>
    <p:sldId id="1649" r:id="rId70"/>
    <p:sldId id="1647" r:id="rId71"/>
    <p:sldId id="1652" r:id="rId72"/>
    <p:sldId id="1653" r:id="rId73"/>
    <p:sldId id="1654" r:id="rId74"/>
    <p:sldId id="1655" r:id="rId75"/>
    <p:sldId id="1656" r:id="rId76"/>
    <p:sldId id="1657" r:id="rId77"/>
    <p:sldId id="1658" r:id="rId78"/>
    <p:sldId id="1659" r:id="rId79"/>
    <p:sldId id="1660" r:id="rId80"/>
    <p:sldId id="1661" r:id="rId81"/>
    <p:sldId id="1662" r:id="rId82"/>
    <p:sldId id="1676" r:id="rId83"/>
    <p:sldId id="1664" r:id="rId84"/>
    <p:sldId id="1663" r:id="rId85"/>
    <p:sldId id="1665" r:id="rId86"/>
    <p:sldId id="1667" r:id="rId87"/>
  </p:sldIdLst>
  <p:sldSz cx="12192000" cy="6858000"/>
  <p:notesSz cx="9928225" cy="6796088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3333" autoAdjust="0"/>
    <p:restoredTop sz="94660"/>
  </p:normalViewPr>
  <p:slideViewPr>
    <p:cSldViewPr snapToGrid="0">
      <p:cViewPr varScale="1">
        <p:scale>
          <a:sx n="75" d="100"/>
          <a:sy n="75" d="100"/>
        </p:scale>
        <p:origin x="62" y="17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presProps" Target="presProps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90" Type="http://schemas.openxmlformats.org/officeDocument/2006/relationships/viewProps" Target="viewProps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handoutMaster" Target="handoutMasters/handoutMaster1.xml"/><Relationship Id="rId9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302231" cy="3409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5623697" y="1"/>
            <a:ext cx="4302231" cy="3409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2ACAF7-BFC5-4EE8-B056-B6E997AF8D10}" type="datetimeFigureOut">
              <a:rPr lang="ko-KR" altLang="en-US" smtClean="0"/>
              <a:t>2019-07-25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6455105"/>
            <a:ext cx="4302231" cy="34098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5623697" y="6455105"/>
            <a:ext cx="4302231" cy="34098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EEFEA1-A3D8-45D9-9AA6-7C4DBE6369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12120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10787"/>
            <a:ext cx="12192000" cy="6688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408048" y="6442871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5E76BB3F-EC35-4905-A5EC-4D78F0DCE77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40317" y="1599674"/>
            <a:ext cx="10515600" cy="2752195"/>
          </a:xfrm>
        </p:spPr>
        <p:txBody>
          <a:bodyPr anchor="b">
            <a:normAutofit/>
          </a:bodyPr>
          <a:lstStyle>
            <a:lvl1pPr>
              <a:defRPr sz="3200">
                <a:solidFill>
                  <a:srgbClr val="006699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  <a:noFill/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9" name="Picture 2" descr="http://cautheatre.com/wordpress/wp-content/uploads/2013/10/CAULOGO-700x200.png">
            <a:extLst>
              <a:ext uri="{FF2B5EF4-FFF2-40B4-BE49-F238E27FC236}">
                <a16:creationId xmlns:a16="http://schemas.microsoft.com/office/drawing/2014/main" id="{A223293F-6922-44D4-A08A-DD42FDA1AB2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3734" y="33869"/>
            <a:ext cx="2226735" cy="636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95651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7/25/2019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9186488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7/25/2019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5747398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7/25/2019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8134938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6126146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2013759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10787"/>
            <a:ext cx="12192000" cy="6688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408048" y="6442871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5E76BB3F-EC35-4905-A5EC-4D78F0DCE77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40317" y="1599674"/>
            <a:ext cx="10515600" cy="2752195"/>
          </a:xfrm>
        </p:spPr>
        <p:txBody>
          <a:bodyPr anchor="b">
            <a:normAutofit/>
          </a:bodyPr>
          <a:lstStyle>
            <a:lvl1pPr>
              <a:defRPr sz="3200">
                <a:solidFill>
                  <a:srgbClr val="006699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  <a:noFill/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9" name="Picture 2" descr="http://cautheatre.com/wordpress/wp-content/uploads/2013/10/CAULOGO-700x200.png">
            <a:extLst>
              <a:ext uri="{FF2B5EF4-FFF2-40B4-BE49-F238E27FC236}">
                <a16:creationId xmlns:a16="http://schemas.microsoft.com/office/drawing/2014/main" id="{A223293F-6922-44D4-A08A-DD42FDA1AB2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3734" y="33869"/>
            <a:ext cx="2226735" cy="636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21115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" y="78667"/>
            <a:ext cx="10673900" cy="51914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408048" y="6442871"/>
            <a:ext cx="2743200" cy="365125"/>
          </a:xfrm>
          <a:prstGeom prst="rect">
            <a:avLst/>
          </a:prstGeom>
        </p:spPr>
        <p:txBody>
          <a:bodyPr/>
          <a:lstStyle/>
          <a:p>
            <a:fld id="{5E76BB3F-EC35-4905-A5EC-4D78F0DCE7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5105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22363"/>
            <a:ext cx="103632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3EF07C-D50A-46D3-B093-9FCF1C778C4F}" type="datetimeFigureOut">
              <a:rPr lang="ko-KR" altLang="en-US" smtClean="0"/>
              <a:t>2019-07-25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408048" y="6442871"/>
            <a:ext cx="2743200" cy="365125"/>
          </a:xfrm>
          <a:prstGeom prst="rect">
            <a:avLst/>
          </a:prstGeom>
        </p:spPr>
        <p:txBody>
          <a:bodyPr/>
          <a:lstStyle/>
          <a:p>
            <a:fld id="{6178D570-EB18-467D-988E-4764AE89B1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5504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3EF07C-D50A-46D3-B093-9FCF1C778C4F}" type="datetimeFigureOut">
              <a:rPr lang="ko-KR" altLang="en-US" smtClean="0"/>
              <a:t>2019-07-25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8D570-EB18-467D-988E-4764AE89B1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54752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7501454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2138869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7/25/2019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4288031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7/25/2019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9279986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7/25/2019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3803028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5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78667"/>
            <a:ext cx="12192000" cy="5191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987" y="700057"/>
            <a:ext cx="11995355" cy="56476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0" y="3"/>
            <a:ext cx="12192000" cy="6849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0" y="597808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2" descr="http://cautheatre.com/wordpress/wp-content/uploads/2013/10/CAULOGO-700x200.png">
            <a:extLst>
              <a:ext uri="{FF2B5EF4-FFF2-40B4-BE49-F238E27FC236}">
                <a16:creationId xmlns:a16="http://schemas.microsoft.com/office/drawing/2014/main" id="{44DD52F3-187F-4F4A-8D5B-D147AA83943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3734" y="33869"/>
            <a:ext cx="2226735" cy="636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99909A7E-0421-4449-855D-E5CDC26A2353}"/>
              </a:ext>
            </a:extLst>
          </p:cNvPr>
          <p:cNvSpPr/>
          <p:nvPr userDrawn="1"/>
        </p:nvSpPr>
        <p:spPr>
          <a:xfrm>
            <a:off x="0" y="6541972"/>
            <a:ext cx="12192000" cy="309608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FontTx/>
              <a:buNone/>
              <a:defRPr/>
            </a:pPr>
            <a:r>
              <a:rPr lang="en-US" altLang="ko-KR" sz="1050" b="1" dirty="0">
                <a:solidFill>
                  <a:schemeClr val="bg1"/>
                </a:solidFill>
                <a:latin typeface="Arial" pitchFamily="34" charset="0"/>
                <a:ea typeface="굴림" charset="-127"/>
                <a:cs typeface="Arial" pitchFamily="34" charset="0"/>
              </a:rPr>
              <a:t>( 7. 25. 2019 )</a:t>
            </a:r>
            <a:endParaRPr lang="ko-KR" altLang="en-US" sz="105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57706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1800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7/25/2019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050307F1-8695-484E-BF90-F3EAB12552FD}"/>
              </a:ext>
            </a:extLst>
          </p:cNvPr>
          <p:cNvSpPr/>
          <p:nvPr userDrawn="1"/>
        </p:nvSpPr>
        <p:spPr>
          <a:xfrm>
            <a:off x="0" y="3"/>
            <a:ext cx="12192000" cy="6849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cxnSp>
        <p:nvCxnSpPr>
          <p:cNvPr id="8" name="Straight Connector 10">
            <a:extLst>
              <a:ext uri="{FF2B5EF4-FFF2-40B4-BE49-F238E27FC236}">
                <a16:creationId xmlns:a16="http://schemas.microsoft.com/office/drawing/2014/main" id="{4B4C513C-C40B-453C-9E54-4D48D0FE8164}"/>
              </a:ext>
            </a:extLst>
          </p:cNvPr>
          <p:cNvCxnSpPr/>
          <p:nvPr userDrawn="1"/>
        </p:nvCxnSpPr>
        <p:spPr>
          <a:xfrm>
            <a:off x="0" y="597808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2" descr="http://cautheatre.com/wordpress/wp-content/uploads/2013/10/CAULOGO-700x200.png">
            <a:extLst>
              <a:ext uri="{FF2B5EF4-FFF2-40B4-BE49-F238E27FC236}">
                <a16:creationId xmlns:a16="http://schemas.microsoft.com/office/drawing/2014/main" id="{7F349FBA-03E2-47D2-A030-EE29766304A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3734" y="33869"/>
            <a:ext cx="2226735" cy="636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66D4302A-0CF1-4F51-8C7F-CDD8B5C9BDBC}"/>
              </a:ext>
            </a:extLst>
          </p:cNvPr>
          <p:cNvSpPr/>
          <p:nvPr userDrawn="1"/>
        </p:nvSpPr>
        <p:spPr>
          <a:xfrm>
            <a:off x="0" y="6541972"/>
            <a:ext cx="12192000" cy="309608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FontTx/>
              <a:buNone/>
              <a:defRPr/>
            </a:pPr>
            <a:r>
              <a:rPr lang="en-US" altLang="ko-KR" sz="1050" b="1" dirty="0">
                <a:solidFill>
                  <a:schemeClr val="bg1"/>
                </a:solidFill>
                <a:latin typeface="Arial" pitchFamily="34" charset="0"/>
                <a:ea typeface="굴림" charset="-127"/>
                <a:cs typeface="Arial" pitchFamily="34" charset="0"/>
              </a:rPr>
              <a:t>( 7. 26. 2019 )</a:t>
            </a:r>
            <a:endParaRPr lang="ko-KR" altLang="en-US" sz="105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69558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jaynewho.com/post/9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arxiv.org/pdf/1712.09043.pdf" TargetMode="Externa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www.researchgate.net/figure/Denoising-Autoencoder_fig2_272086159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blog.naver.com/PostView.nhn?blogId=atelierjpro&amp;logNo=220983485213&amp;categoryNo=0&amp;parentCategoryNo=0&amp;viewDate=&amp;currentPage=1&amp;postListTopCurrentPage=1&amp;from=postView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L3hz57whyNw" TargetMode="External"/><Relationship Id="rId2" Type="http://schemas.openxmlformats.org/officeDocument/2006/relationships/hyperlink" Target="https://www.youtube.com/watch?v=odpjk7_tGY0" TargetMode="External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jaejunyoo.blogspot.com/2017/01/generative-adversarial-nets-1.html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hare.net/ssuser5ac863/gan-77392547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hare.net/ssuser5ac863/gan-77392547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hare.net/ssuser5ac863/gan-77392547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hare.net/ssuser5ac863/gan-77392547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hare.net/ssuser5ac863/gan-77392547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hare.net/ssuser5ac863/gan-77392547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hare.net/ssuser5ac863/gan-77392547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open?id=1xYCAZTPu38ZD-y-ipgwUkW6pWhFVLrZ0" TargetMode="External"/><Relationship Id="rId2" Type="http://schemas.openxmlformats.org/officeDocument/2006/relationships/hyperlink" Target="http://www.github.com/ppooiiuuyh" TargetMode="Externa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://jaejunyoo.blogspot.com/2017/02/unrolled-generative-adversarial-network-1.html" TargetMode="Externa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hyperlink" Target="http://jaejunyoo.blogspot.com/2017/02/unrolled-generative-adversarial-network-1.html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://jaejunyoo.blogspot.com/2017/02/unrolled-generative-adversarial-network-1.html" TargetMode="Externa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hyperlink" Target="https://arxiv.org/pdf/1703.02291.pdf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0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http://jaejunyoo.blogspot.com/2017/03/lsgan-1.html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hyperlink" Target="https://arxiv.org/pdf/1710.10196.pdf" TargetMode="Externa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taeoh-kim.github.io/blog/gan%EC%9D%84-%EC%9D%B4%EC%9A%A9%ED%95%9C-image-to-image-translation-pix2pix-cyclegan-discogan/" TargetMode="External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hyperlink" Target="https://www.youtube.com/watch?v=9reHvktowLY" TargetMode="External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hyperlink" Target="https://deepart.io/nips/submissions/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5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hyperlink" Target="https://github.com/NVlabs/MUNIT" TargetMode="External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hyperlink" Target="https://github.com/NVlabs/MUNIT" TargetMode="External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hyperlink" Target="https://www.youtube.com/watch?v=vrMXtlJF1_s" TargetMode="External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hyperlink" Target="https://arxiv.org/pdf/1803.07422.pdf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2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hyperlink" Target="https://arxiv.org/pdf/1609.04802.pdf" TargetMode="External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hyperlink" Target="https://arxiv.org/pdf/1609.04802.pdf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5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hyperlink" Target="https://arxiv.org/pdf/1609.04802.pdf" TargetMode="External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hyperlink" Target="https://arxiv.org/pdf/1703.01467.pdf" TargetMode="Externa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hyperlink" Target="https://arxiv.org/pdf/1703.01467.pdf" TargetMode="External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hyperlink" Target="http://cvl-demos.cs.nott.ac.uk/vrn/" TargetMode="External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hyperlink" Target="https://www.youtube.com/watch?v=8HtA6iyJkHo" TargetMode="External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hyperlink" Target="https://www.youtube.com/watch?v=gqdmO8yFzf0" TargetMode="External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4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youtube.com/watch?v=xkLtgwWxrec" TargetMode="External"/><Relationship Id="rId5" Type="http://schemas.openxmlformats.org/officeDocument/2006/relationships/hyperlink" Target="https://www.youtube.com/watch?v=N7KbfWodXJE" TargetMode="External"/><Relationship Id="rId4" Type="http://schemas.openxmlformats.org/officeDocument/2006/relationships/image" Target="../media/image88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hyperlink" Target="https://arxiv.org/pdf/1802.04208.pdf" TargetMode="External"/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hyperlink" Target="https://arxiv.org/pdf/1802.04208.pdf" TargetMode="External"/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hyperlink" Target="https://arxiv.org/pdf/1802.04208.pdf" TargetMode="External"/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hyperlink" Target="https://arxiv.org/pdf/1802.04208.pdf" TargetMode="External"/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hyperlink" Target="http://aidev.co.kr/index.php?mid=deeplearning&amp;page=1&amp;document_srl=4304" TargetMode="External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orldmodels.github.io/" TargetMode="Externa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hyperlink" Target="https://worldmodels.github.io/" TargetMode="External"/><Relationship Id="rId2" Type="http://schemas.openxmlformats.org/officeDocument/2006/relationships/hyperlink" Target="http://aidev.co.kr/index.php?mid=deeplearning&amp;page=1&amp;document_srl=4304" TargetMode="Externa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7757D9-0D43-4943-9279-C1AE57871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>
                <a:latin typeface="+mj-ea"/>
              </a:rPr>
              <a:t>GAN </a:t>
            </a:r>
            <a:r>
              <a:rPr lang="ko-KR" altLang="en-US" b="1" dirty="0">
                <a:latin typeface="+mj-ea"/>
              </a:rPr>
              <a:t>정리</a:t>
            </a:r>
            <a:endParaRPr lang="ko-KR" altLang="ko-KR" b="1" dirty="0">
              <a:latin typeface="+mj-ea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AF65A9D-7511-4F95-A3E8-CC23E754B5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b="1" dirty="0"/>
              <a:t>김도현</a:t>
            </a:r>
            <a:endParaRPr lang="en-US" altLang="ko-KR" b="1" dirty="0"/>
          </a:p>
          <a:p>
            <a:r>
              <a:rPr lang="ko-KR" altLang="en-US" dirty="0"/>
              <a:t>중앙대학교 컴퓨터공학부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0674687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99">
            <a:extLst>
              <a:ext uri="{FF2B5EF4-FFF2-40B4-BE49-F238E27FC236}">
                <a16:creationId xmlns:a16="http://schemas.microsoft.com/office/drawing/2014/main" id="{00E243F3-2CB6-4224-B894-1068629863F8}"/>
              </a:ext>
            </a:extLst>
          </p:cNvPr>
          <p:cNvSpPr/>
          <p:nvPr/>
        </p:nvSpPr>
        <p:spPr>
          <a:xfrm>
            <a:off x="0" y="733969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학습</a:t>
            </a:r>
            <a:endParaRPr lang="en-US" altLang="ko-KR" sz="2000" b="1" dirty="0">
              <a:latin typeface="Arial Narrow" pitchFamily="34" charset="0"/>
              <a:cs typeface="Arial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4FDBC02-F124-42CA-B35E-452976F740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2877" y="2483612"/>
            <a:ext cx="6406245" cy="18907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E7C2199-6B54-49D4-AE01-3BF7ED676469}"/>
              </a:ext>
            </a:extLst>
          </p:cNvPr>
          <p:cNvSpPr txBox="1"/>
          <p:nvPr/>
        </p:nvSpPr>
        <p:spPr>
          <a:xfrm>
            <a:off x="141256" y="4738264"/>
            <a:ext cx="7355118" cy="1466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AutoNum type="arabicPeriod"/>
            </a:pPr>
            <a:r>
              <a:rPr lang="ko-KR" altLang="en-US" sz="2400" b="1" dirty="0">
                <a:solidFill>
                  <a:srgbClr val="002060"/>
                </a:solidFill>
              </a:rPr>
              <a:t>비지도 학습</a:t>
            </a:r>
            <a:endParaRPr lang="en-US" altLang="ko-KR" sz="2400" b="1" dirty="0">
              <a:solidFill>
                <a:srgbClr val="002060"/>
              </a:solidFill>
            </a:endParaRPr>
          </a:p>
          <a:p>
            <a:pPr marL="457200" indent="-457200">
              <a:lnSpc>
                <a:spcPct val="200000"/>
              </a:lnSpc>
              <a:buAutoNum type="arabicPeriod"/>
            </a:pPr>
            <a:r>
              <a:rPr lang="en-US" altLang="ko-KR" sz="2400" b="1" dirty="0">
                <a:solidFill>
                  <a:srgbClr val="002060"/>
                </a:solidFill>
              </a:rPr>
              <a:t>Latent</a:t>
            </a:r>
            <a:r>
              <a:rPr lang="ko-KR" altLang="en-US" sz="2400" b="1" dirty="0">
                <a:solidFill>
                  <a:srgbClr val="002060"/>
                </a:solidFill>
              </a:rPr>
              <a:t> </a:t>
            </a:r>
            <a:r>
              <a:rPr lang="en-US" altLang="ko-KR" sz="2400" b="1" dirty="0">
                <a:solidFill>
                  <a:srgbClr val="002060"/>
                </a:solidFill>
              </a:rPr>
              <a:t>(</a:t>
            </a:r>
            <a:r>
              <a:rPr lang="ko-KR" altLang="en-US" sz="2400" b="1" dirty="0">
                <a:solidFill>
                  <a:srgbClr val="002060"/>
                </a:solidFill>
              </a:rPr>
              <a:t>잠재요소</a:t>
            </a:r>
            <a:r>
              <a:rPr lang="en-US" altLang="ko-KR" sz="2400" b="1" dirty="0">
                <a:solidFill>
                  <a:srgbClr val="002060"/>
                </a:solidFill>
              </a:rPr>
              <a:t>) </a:t>
            </a:r>
            <a:r>
              <a:rPr lang="ko-KR" altLang="en-US" sz="2400" b="1" dirty="0">
                <a:solidFill>
                  <a:srgbClr val="002060"/>
                </a:solidFill>
              </a:rPr>
              <a:t>가 추출됨</a:t>
            </a:r>
          </a:p>
        </p:txBody>
      </p:sp>
      <p:sp>
        <p:nvSpPr>
          <p:cNvPr id="8" name="Rectangle 99">
            <a:extLst>
              <a:ext uri="{FF2B5EF4-FFF2-40B4-BE49-F238E27FC236}">
                <a16:creationId xmlns:a16="http://schemas.microsoft.com/office/drawing/2014/main" id="{DF96AE03-DD1F-4AA4-BB4C-9B0CAFA3338E}"/>
              </a:ext>
            </a:extLst>
          </p:cNvPr>
          <p:cNvSpPr/>
          <p:nvPr/>
        </p:nvSpPr>
        <p:spPr>
          <a:xfrm>
            <a:off x="0" y="31197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Auto Encoder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9665E87-9B63-45DD-9FF2-42237D659CF9}"/>
              </a:ext>
            </a:extLst>
          </p:cNvPr>
          <p:cNvSpPr txBox="1"/>
          <p:nvPr/>
        </p:nvSpPr>
        <p:spPr>
          <a:xfrm>
            <a:off x="2983463" y="2121333"/>
            <a:ext cx="736148" cy="7245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2400" b="1" dirty="0">
                <a:solidFill>
                  <a:srgbClr val="002060"/>
                </a:solidFill>
              </a:rPr>
              <a:t>X</a:t>
            </a:r>
            <a:endParaRPr lang="ko-KR" altLang="en-US" sz="2400" b="1" dirty="0">
              <a:solidFill>
                <a:srgbClr val="00206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7BFE48B-C995-4ED9-880C-4D70C7687DFD}"/>
              </a:ext>
            </a:extLst>
          </p:cNvPr>
          <p:cNvSpPr txBox="1"/>
          <p:nvPr/>
        </p:nvSpPr>
        <p:spPr>
          <a:xfrm>
            <a:off x="8218617" y="2163225"/>
            <a:ext cx="736148" cy="7245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2400" b="1" dirty="0">
                <a:solidFill>
                  <a:srgbClr val="002060"/>
                </a:solidFill>
              </a:rPr>
              <a:t>X’</a:t>
            </a:r>
            <a:endParaRPr lang="ko-KR" altLang="en-US" sz="2400" b="1" dirty="0">
              <a:solidFill>
                <a:srgbClr val="002060"/>
              </a:solidFill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F424D62-0254-4879-8018-AEFFF82092DA}"/>
              </a:ext>
            </a:extLst>
          </p:cNvPr>
          <p:cNvCxnSpPr>
            <a:cxnSpLocks/>
          </p:cNvCxnSpPr>
          <p:nvPr/>
        </p:nvCxnSpPr>
        <p:spPr>
          <a:xfrm>
            <a:off x="3351537" y="2135621"/>
            <a:ext cx="5235154" cy="4189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F627E031-35F9-44CC-9C9A-BCF7A74EA7EF}"/>
              </a:ext>
            </a:extLst>
          </p:cNvPr>
          <p:cNvCxnSpPr>
            <a:cxnSpLocks/>
          </p:cNvCxnSpPr>
          <p:nvPr/>
        </p:nvCxnSpPr>
        <p:spPr>
          <a:xfrm>
            <a:off x="3365825" y="2121333"/>
            <a:ext cx="0" cy="236105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C9B3CD1E-9A50-4515-8FFC-BCECD9A92B62}"/>
              </a:ext>
            </a:extLst>
          </p:cNvPr>
          <p:cNvCxnSpPr>
            <a:cxnSpLocks/>
          </p:cNvCxnSpPr>
          <p:nvPr/>
        </p:nvCxnSpPr>
        <p:spPr>
          <a:xfrm>
            <a:off x="8572403" y="2163225"/>
            <a:ext cx="0" cy="194213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44DF52F4-5939-47FF-B470-093A58FDB634}"/>
              </a:ext>
            </a:extLst>
          </p:cNvPr>
          <p:cNvSpPr txBox="1"/>
          <p:nvPr/>
        </p:nvSpPr>
        <p:spPr>
          <a:xfrm>
            <a:off x="3599058" y="1386618"/>
            <a:ext cx="4740112" cy="727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2400" b="1" dirty="0">
                <a:solidFill>
                  <a:srgbClr val="002060"/>
                </a:solidFill>
              </a:rPr>
              <a:t>Reconstruction error : ( X- X’) ^2</a:t>
            </a:r>
            <a:endParaRPr lang="ko-KR" altLang="en-US" sz="24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09475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99">
            <a:extLst>
              <a:ext uri="{FF2B5EF4-FFF2-40B4-BE49-F238E27FC236}">
                <a16:creationId xmlns:a16="http://schemas.microsoft.com/office/drawing/2014/main" id="{00E243F3-2CB6-4224-B894-1068629863F8}"/>
              </a:ext>
            </a:extLst>
          </p:cNvPr>
          <p:cNvSpPr/>
          <p:nvPr/>
        </p:nvSpPr>
        <p:spPr>
          <a:xfrm>
            <a:off x="0" y="733969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AE</a:t>
            </a:r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로 뭘 할 수 있을까</a:t>
            </a:r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?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4FDBC02-F124-42CA-B35E-452976F740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859" y="2860438"/>
            <a:ext cx="5485141" cy="161891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E7C2199-6B54-49D4-AE01-3BF7ED676469}"/>
              </a:ext>
            </a:extLst>
          </p:cNvPr>
          <p:cNvSpPr txBox="1"/>
          <p:nvPr/>
        </p:nvSpPr>
        <p:spPr>
          <a:xfrm>
            <a:off x="6605111" y="1936989"/>
            <a:ext cx="528083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altLang="ko-KR" sz="1600" b="1" dirty="0">
                <a:solidFill>
                  <a:srgbClr val="002060"/>
                </a:solidFill>
              </a:rPr>
              <a:t>Feature</a:t>
            </a:r>
            <a:r>
              <a:rPr lang="ko-KR" altLang="en-US" sz="1600" b="1" dirty="0">
                <a:solidFill>
                  <a:srgbClr val="002060"/>
                </a:solidFill>
              </a:rPr>
              <a:t> </a:t>
            </a:r>
            <a:r>
              <a:rPr lang="en-US" altLang="ko-KR" sz="1600" b="1" dirty="0">
                <a:solidFill>
                  <a:srgbClr val="002060"/>
                </a:solidFill>
              </a:rPr>
              <a:t>detection</a:t>
            </a:r>
            <a:br>
              <a:rPr lang="en-US" altLang="ko-KR" sz="1600" b="1" dirty="0">
                <a:solidFill>
                  <a:srgbClr val="002060"/>
                </a:solidFill>
              </a:rPr>
            </a:br>
            <a:r>
              <a:rPr lang="ko-KR" altLang="en-US" sz="1600" b="1" dirty="0">
                <a:solidFill>
                  <a:srgbClr val="002060"/>
                </a:solidFill>
              </a:rPr>
              <a:t>학습 된 </a:t>
            </a:r>
            <a:r>
              <a:rPr lang="en-US" altLang="ko-KR" sz="1600" b="1" dirty="0">
                <a:solidFill>
                  <a:srgbClr val="002060"/>
                </a:solidFill>
              </a:rPr>
              <a:t>autoencoder </a:t>
            </a:r>
            <a:r>
              <a:rPr lang="ko-KR" altLang="en-US" sz="1600" b="1" dirty="0">
                <a:solidFill>
                  <a:srgbClr val="002060"/>
                </a:solidFill>
              </a:rPr>
              <a:t>에서는 </a:t>
            </a:r>
            <a:r>
              <a:rPr lang="en-US" altLang="ko-KR" sz="1600" b="1" dirty="0">
                <a:solidFill>
                  <a:srgbClr val="002060"/>
                </a:solidFill>
              </a:rPr>
              <a:t>coding layer</a:t>
            </a:r>
            <a:r>
              <a:rPr lang="ko-KR" altLang="en-US" sz="1600" b="1" dirty="0">
                <a:solidFill>
                  <a:srgbClr val="002060"/>
                </a:solidFill>
              </a:rPr>
              <a:t>가 </a:t>
            </a:r>
            <a:r>
              <a:rPr lang="en-US" altLang="ko-KR" sz="1600" b="1" dirty="0">
                <a:solidFill>
                  <a:srgbClr val="002060"/>
                </a:solidFill>
              </a:rPr>
              <a:t>input</a:t>
            </a:r>
            <a:r>
              <a:rPr lang="ko-KR" altLang="en-US" sz="1600" b="1" dirty="0">
                <a:solidFill>
                  <a:srgbClr val="002060"/>
                </a:solidFill>
              </a:rPr>
              <a:t>의 중요한 </a:t>
            </a:r>
            <a:r>
              <a:rPr lang="en-US" altLang="ko-KR" sz="1600" b="1" dirty="0">
                <a:solidFill>
                  <a:srgbClr val="002060"/>
                </a:solidFill>
              </a:rPr>
              <a:t>feature</a:t>
            </a:r>
            <a:r>
              <a:rPr lang="ko-KR" altLang="en-US" sz="1600" b="1" dirty="0">
                <a:solidFill>
                  <a:srgbClr val="002060"/>
                </a:solidFill>
              </a:rPr>
              <a:t>들을 나타내게 된다</a:t>
            </a:r>
            <a:r>
              <a:rPr lang="en-US" altLang="ko-KR" sz="1600" b="1" dirty="0">
                <a:solidFill>
                  <a:srgbClr val="002060"/>
                </a:solidFill>
              </a:rPr>
              <a:t>.</a:t>
            </a:r>
            <a:br>
              <a:rPr lang="en-US" altLang="ko-KR" sz="1600" b="1" dirty="0">
                <a:solidFill>
                  <a:srgbClr val="002060"/>
                </a:solidFill>
              </a:rPr>
            </a:br>
            <a:endParaRPr lang="en-US" altLang="ko-KR" sz="1600" b="1" dirty="0">
              <a:solidFill>
                <a:srgbClr val="002060"/>
              </a:solidFill>
            </a:endParaRPr>
          </a:p>
          <a:p>
            <a:pPr marL="457200" indent="-457200">
              <a:buAutoNum type="arabicPeriod"/>
            </a:pPr>
            <a:r>
              <a:rPr lang="en-US" altLang="ko-KR" sz="1600" b="1" dirty="0">
                <a:solidFill>
                  <a:srgbClr val="002060"/>
                </a:solidFill>
              </a:rPr>
              <a:t>Encoding</a:t>
            </a:r>
            <a:br>
              <a:rPr lang="en-US" altLang="ko-KR" sz="1600" b="1" dirty="0">
                <a:solidFill>
                  <a:srgbClr val="002060"/>
                </a:solidFill>
              </a:rPr>
            </a:br>
            <a:r>
              <a:rPr lang="en-US" altLang="ko-KR" sz="1600" b="1" dirty="0">
                <a:solidFill>
                  <a:srgbClr val="002060"/>
                </a:solidFill>
              </a:rPr>
              <a:t>Decoder</a:t>
            </a:r>
            <a:r>
              <a:rPr lang="ko-KR" altLang="en-US" sz="1600" b="1" dirty="0">
                <a:solidFill>
                  <a:srgbClr val="002060"/>
                </a:solidFill>
              </a:rPr>
              <a:t>로 디코딩 할 수 있는 코드로 </a:t>
            </a:r>
            <a:r>
              <a:rPr lang="en-US" altLang="ko-KR" sz="1600" b="1" dirty="0">
                <a:solidFill>
                  <a:srgbClr val="002060"/>
                </a:solidFill>
              </a:rPr>
              <a:t>input </a:t>
            </a:r>
            <a:r>
              <a:rPr lang="ko-KR" altLang="en-US" sz="1600" b="1" dirty="0">
                <a:solidFill>
                  <a:srgbClr val="002060"/>
                </a:solidFill>
              </a:rPr>
              <a:t>값을 </a:t>
            </a:r>
            <a:r>
              <a:rPr lang="en-US" altLang="ko-KR" sz="1600" b="1" dirty="0">
                <a:solidFill>
                  <a:srgbClr val="002060"/>
                </a:solidFill>
              </a:rPr>
              <a:t>encoding(</a:t>
            </a:r>
            <a:r>
              <a:rPr lang="ko-KR" altLang="en-US" sz="1600" b="1" dirty="0">
                <a:solidFill>
                  <a:srgbClr val="002060"/>
                </a:solidFill>
              </a:rPr>
              <a:t>암호화</a:t>
            </a:r>
            <a:r>
              <a:rPr lang="en-US" altLang="ko-KR" sz="1600" b="1" dirty="0">
                <a:solidFill>
                  <a:srgbClr val="002060"/>
                </a:solidFill>
              </a:rPr>
              <a:t>) </a:t>
            </a:r>
            <a:r>
              <a:rPr lang="ko-KR" altLang="en-US" sz="1600" b="1" dirty="0">
                <a:solidFill>
                  <a:srgbClr val="002060"/>
                </a:solidFill>
              </a:rPr>
              <a:t>하는</a:t>
            </a:r>
            <a:r>
              <a:rPr lang="en-US" altLang="ko-KR" sz="1600" b="1" dirty="0">
                <a:solidFill>
                  <a:srgbClr val="002060"/>
                </a:solidFill>
              </a:rPr>
              <a:t> </a:t>
            </a:r>
            <a:r>
              <a:rPr lang="ko-KR" altLang="en-US" sz="1600" b="1" dirty="0">
                <a:solidFill>
                  <a:srgbClr val="002060"/>
                </a:solidFill>
              </a:rPr>
              <a:t>기능을 할 수 있다</a:t>
            </a:r>
            <a:br>
              <a:rPr lang="en-US" altLang="ko-KR" sz="1600" b="1" dirty="0">
                <a:solidFill>
                  <a:srgbClr val="002060"/>
                </a:solidFill>
              </a:rPr>
            </a:br>
            <a:br>
              <a:rPr lang="en-US" altLang="ko-KR" sz="1600" b="1" dirty="0">
                <a:solidFill>
                  <a:srgbClr val="002060"/>
                </a:solidFill>
              </a:rPr>
            </a:br>
            <a:endParaRPr lang="en-US" altLang="ko-KR" sz="1600" b="1" dirty="0">
              <a:solidFill>
                <a:srgbClr val="002060"/>
              </a:solidFill>
            </a:endParaRPr>
          </a:p>
          <a:p>
            <a:pPr marL="457200" indent="-457200">
              <a:buAutoNum type="arabicPeriod"/>
            </a:pPr>
            <a:r>
              <a:rPr lang="en-US" altLang="ko-KR" sz="1600" b="1" dirty="0">
                <a:solidFill>
                  <a:srgbClr val="002060"/>
                </a:solidFill>
              </a:rPr>
              <a:t>Recommendation system</a:t>
            </a:r>
            <a:br>
              <a:rPr lang="en-US" altLang="ko-KR" sz="1600" b="1" dirty="0">
                <a:solidFill>
                  <a:srgbClr val="002060"/>
                </a:solidFill>
              </a:rPr>
            </a:br>
            <a:br>
              <a:rPr lang="en-US" altLang="ko-KR" sz="1600" b="1" dirty="0">
                <a:solidFill>
                  <a:srgbClr val="002060"/>
                </a:solidFill>
              </a:rPr>
            </a:br>
            <a:endParaRPr lang="en-US" altLang="ko-KR" sz="1600" b="1" dirty="0">
              <a:solidFill>
                <a:srgbClr val="002060"/>
              </a:solidFill>
            </a:endParaRPr>
          </a:p>
          <a:p>
            <a:pPr marL="457200" indent="-457200">
              <a:buAutoNum type="arabicPeriod"/>
            </a:pPr>
            <a:r>
              <a:rPr lang="en-US" altLang="ko-KR" sz="1600" b="1" dirty="0">
                <a:solidFill>
                  <a:srgbClr val="002060"/>
                </a:solidFill>
              </a:rPr>
              <a:t>Generation / Translation</a:t>
            </a:r>
          </a:p>
          <a:p>
            <a:pPr marL="457200" indent="-457200">
              <a:buAutoNum type="arabicPeriod"/>
            </a:pPr>
            <a:endParaRPr lang="en-US" altLang="ko-KR" sz="1600" b="1" dirty="0">
              <a:solidFill>
                <a:srgbClr val="002060"/>
              </a:solidFill>
            </a:endParaRPr>
          </a:p>
          <a:p>
            <a:pPr marL="457200" indent="-457200">
              <a:buAutoNum type="arabicPeriod"/>
            </a:pPr>
            <a:endParaRPr lang="en-US" altLang="ko-KR" sz="1600" b="1" dirty="0">
              <a:solidFill>
                <a:srgbClr val="00206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FBC2C19-3797-4F20-8C59-1D841CCCFDA7}"/>
              </a:ext>
            </a:extLst>
          </p:cNvPr>
          <p:cNvSpPr txBox="1"/>
          <p:nvPr/>
        </p:nvSpPr>
        <p:spPr>
          <a:xfrm>
            <a:off x="70628" y="6239147"/>
            <a:ext cx="2302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Ref : </a:t>
            </a:r>
            <a:r>
              <a:rPr lang="en-US" altLang="ko-KR" sz="1200" dirty="0">
                <a:hlinkClick r:id="rId3"/>
              </a:rPr>
              <a:t>http://jaynewho.com/post/9</a:t>
            </a:r>
            <a:endParaRPr lang="en-US" altLang="ko-KR" sz="1200" dirty="0"/>
          </a:p>
          <a:p>
            <a:endParaRPr lang="en-US" altLang="ko-KR" sz="1200" dirty="0"/>
          </a:p>
        </p:txBody>
      </p:sp>
      <p:sp>
        <p:nvSpPr>
          <p:cNvPr id="8" name="Rectangle 99">
            <a:extLst>
              <a:ext uri="{FF2B5EF4-FFF2-40B4-BE49-F238E27FC236}">
                <a16:creationId xmlns:a16="http://schemas.microsoft.com/office/drawing/2014/main" id="{69BD8B42-F29E-4F60-9820-2C268A164A86}"/>
              </a:ext>
            </a:extLst>
          </p:cNvPr>
          <p:cNvSpPr/>
          <p:nvPr/>
        </p:nvSpPr>
        <p:spPr>
          <a:xfrm>
            <a:off x="0" y="31197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Auto Encoder</a:t>
            </a:r>
          </a:p>
        </p:txBody>
      </p:sp>
    </p:spTree>
    <p:extLst>
      <p:ext uri="{BB962C8B-B14F-4D97-AF65-F5344CB8AC3E}">
        <p14:creationId xmlns:p14="http://schemas.microsoft.com/office/powerpoint/2010/main" val="29579593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99">
            <a:extLst>
              <a:ext uri="{FF2B5EF4-FFF2-40B4-BE49-F238E27FC236}">
                <a16:creationId xmlns:a16="http://schemas.microsoft.com/office/drawing/2014/main" id="{00E243F3-2CB6-4224-B894-1068629863F8}"/>
              </a:ext>
            </a:extLst>
          </p:cNvPr>
          <p:cNvSpPr/>
          <p:nvPr/>
        </p:nvSpPr>
        <p:spPr>
          <a:xfrm>
            <a:off x="0" y="733969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AE</a:t>
            </a:r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로 뭘 할 수 있을까</a:t>
            </a:r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? : AE for</a:t>
            </a:r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 </a:t>
            </a:r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recommendation system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FBC2C19-3797-4F20-8C59-1D841CCCFDA7}"/>
              </a:ext>
            </a:extLst>
          </p:cNvPr>
          <p:cNvSpPr txBox="1"/>
          <p:nvPr/>
        </p:nvSpPr>
        <p:spPr>
          <a:xfrm>
            <a:off x="70628" y="6239147"/>
            <a:ext cx="28268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Ref : </a:t>
            </a:r>
            <a:r>
              <a:rPr lang="en-US" altLang="ko-KR" sz="1200" dirty="0">
                <a:hlinkClick r:id="rId2"/>
              </a:rPr>
              <a:t>https://arxiv.org/pdf/1712.09043.pdf</a:t>
            </a:r>
            <a:endParaRPr lang="en-US" altLang="ko-KR" sz="1200" dirty="0"/>
          </a:p>
          <a:p>
            <a:endParaRPr lang="en-US" altLang="ko-KR" sz="12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6625B1B-7BEA-4F0B-B265-2711C78254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9360" y="1288581"/>
            <a:ext cx="6893280" cy="4762630"/>
          </a:xfrm>
          <a:prstGeom prst="rect">
            <a:avLst/>
          </a:prstGeom>
        </p:spPr>
      </p:pic>
      <p:sp>
        <p:nvSpPr>
          <p:cNvPr id="9" name="Rectangle 99">
            <a:extLst>
              <a:ext uri="{FF2B5EF4-FFF2-40B4-BE49-F238E27FC236}">
                <a16:creationId xmlns:a16="http://schemas.microsoft.com/office/drawing/2014/main" id="{FC468AEC-E6F0-47A6-8A96-829D3C560D69}"/>
              </a:ext>
            </a:extLst>
          </p:cNvPr>
          <p:cNvSpPr/>
          <p:nvPr/>
        </p:nvSpPr>
        <p:spPr>
          <a:xfrm>
            <a:off x="0" y="31197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Auto Encoder</a:t>
            </a:r>
          </a:p>
        </p:txBody>
      </p:sp>
    </p:spTree>
    <p:extLst>
      <p:ext uri="{BB962C8B-B14F-4D97-AF65-F5344CB8AC3E}">
        <p14:creationId xmlns:p14="http://schemas.microsoft.com/office/powerpoint/2010/main" val="39865239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99">
            <a:extLst>
              <a:ext uri="{FF2B5EF4-FFF2-40B4-BE49-F238E27FC236}">
                <a16:creationId xmlns:a16="http://schemas.microsoft.com/office/drawing/2014/main" id="{00E243F3-2CB6-4224-B894-1068629863F8}"/>
              </a:ext>
            </a:extLst>
          </p:cNvPr>
          <p:cNvSpPr/>
          <p:nvPr/>
        </p:nvSpPr>
        <p:spPr>
          <a:xfrm>
            <a:off x="0" y="733969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AE</a:t>
            </a:r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로 뭘 할 수 있을까</a:t>
            </a:r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? : Unsupervised Pre-training (semi-supervised)</a:t>
            </a:r>
          </a:p>
        </p:txBody>
      </p:sp>
      <p:sp>
        <p:nvSpPr>
          <p:cNvPr id="8" name="Rectangle 99">
            <a:extLst>
              <a:ext uri="{FF2B5EF4-FFF2-40B4-BE49-F238E27FC236}">
                <a16:creationId xmlns:a16="http://schemas.microsoft.com/office/drawing/2014/main" id="{69BD8B42-F29E-4F60-9820-2C268A164A86}"/>
              </a:ext>
            </a:extLst>
          </p:cNvPr>
          <p:cNvSpPr/>
          <p:nvPr/>
        </p:nvSpPr>
        <p:spPr>
          <a:xfrm>
            <a:off x="0" y="31197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Auto Encoder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6BFD7D3-515D-4282-B5CA-4CA2689CD0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297" t="18819" r="3362" b="9306"/>
          <a:stretch/>
        </p:blipFill>
        <p:spPr>
          <a:xfrm rot="16200000">
            <a:off x="3825413" y="58732"/>
            <a:ext cx="4541173" cy="722232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D5EF08A-B222-4DE6-96B6-653D770A3324}"/>
              </a:ext>
            </a:extLst>
          </p:cNvPr>
          <p:cNvSpPr txBox="1"/>
          <p:nvPr/>
        </p:nvSpPr>
        <p:spPr>
          <a:xfrm>
            <a:off x="70628" y="6239147"/>
            <a:ext cx="21843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Ref : hands on machine learning</a:t>
            </a:r>
          </a:p>
          <a:p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11473108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99">
            <a:extLst>
              <a:ext uri="{FF2B5EF4-FFF2-40B4-BE49-F238E27FC236}">
                <a16:creationId xmlns:a16="http://schemas.microsoft.com/office/drawing/2014/main" id="{00E243F3-2CB6-4224-B894-1068629863F8}"/>
              </a:ext>
            </a:extLst>
          </p:cNvPr>
          <p:cNvSpPr/>
          <p:nvPr/>
        </p:nvSpPr>
        <p:spPr>
          <a:xfrm>
            <a:off x="0" y="733969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AE</a:t>
            </a:r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로 뭘 할 수 있을까</a:t>
            </a:r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? : Denoising Auto Encoder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FBC2C19-3797-4F20-8C59-1D841CCCFDA7}"/>
              </a:ext>
            </a:extLst>
          </p:cNvPr>
          <p:cNvSpPr txBox="1"/>
          <p:nvPr/>
        </p:nvSpPr>
        <p:spPr>
          <a:xfrm>
            <a:off x="70628" y="6239147"/>
            <a:ext cx="54431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Ref : </a:t>
            </a:r>
            <a:r>
              <a:rPr lang="en-US" altLang="ko-KR" sz="1200" dirty="0">
                <a:hlinkClick r:id="rId2"/>
              </a:rPr>
              <a:t>https://www.researchgate.net/figure/Denoising-Autoencoder_fig2_272086159</a:t>
            </a:r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</p:txBody>
      </p:sp>
      <p:sp>
        <p:nvSpPr>
          <p:cNvPr id="8" name="Rectangle 99">
            <a:extLst>
              <a:ext uri="{FF2B5EF4-FFF2-40B4-BE49-F238E27FC236}">
                <a16:creationId xmlns:a16="http://schemas.microsoft.com/office/drawing/2014/main" id="{69BD8B42-F29E-4F60-9820-2C268A164A86}"/>
              </a:ext>
            </a:extLst>
          </p:cNvPr>
          <p:cNvSpPr/>
          <p:nvPr/>
        </p:nvSpPr>
        <p:spPr>
          <a:xfrm>
            <a:off x="0" y="31197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Auto Encoder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4751062-730A-447A-BF18-A87ECF091B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8372" y="2628900"/>
            <a:ext cx="4800600" cy="16002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AF5901B-6F8E-479E-9347-CAE5F61AA9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571" y="1466778"/>
            <a:ext cx="5916658" cy="414821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D9C2EB1-A85F-4A19-AAD3-72B564C4BE55}"/>
              </a:ext>
            </a:extLst>
          </p:cNvPr>
          <p:cNvSpPr txBox="1"/>
          <p:nvPr/>
        </p:nvSpPr>
        <p:spPr>
          <a:xfrm>
            <a:off x="7028372" y="4858822"/>
            <a:ext cx="4251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2060"/>
                </a:solidFill>
              </a:rPr>
              <a:t>*Noise</a:t>
            </a:r>
            <a:r>
              <a:rPr lang="ko-KR" altLang="en-US" b="1" dirty="0">
                <a:solidFill>
                  <a:srgbClr val="002060"/>
                </a:solidFill>
              </a:rPr>
              <a:t>는 </a:t>
            </a:r>
            <a:r>
              <a:rPr lang="ko-KR" altLang="en-US" b="1" dirty="0" err="1">
                <a:solidFill>
                  <a:srgbClr val="002060"/>
                </a:solidFill>
              </a:rPr>
              <a:t>가우시안</a:t>
            </a:r>
            <a:r>
              <a:rPr lang="ko-KR" altLang="en-US" b="1" dirty="0">
                <a:solidFill>
                  <a:srgbClr val="002060"/>
                </a:solidFill>
              </a:rPr>
              <a:t> 랜덤분포를 따름</a:t>
            </a:r>
            <a:endParaRPr lang="ko-KR" altLang="en-US" sz="1400" b="1" dirty="0">
              <a:solidFill>
                <a:srgbClr val="00206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C6824C9-7BBE-4330-B3DF-E4250C49E011}"/>
              </a:ext>
            </a:extLst>
          </p:cNvPr>
          <p:cNvSpPr txBox="1"/>
          <p:nvPr/>
        </p:nvSpPr>
        <p:spPr>
          <a:xfrm>
            <a:off x="7588117" y="4273034"/>
            <a:ext cx="7297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002060"/>
                </a:solidFill>
              </a:rPr>
              <a:t>원본</a:t>
            </a:r>
            <a:endParaRPr lang="ko-KR" altLang="en-US" sz="1200" b="1" dirty="0">
              <a:solidFill>
                <a:srgbClr val="00206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8E1E222-97C3-43A5-ABDB-B2190195FDE6}"/>
              </a:ext>
            </a:extLst>
          </p:cNvPr>
          <p:cNvSpPr txBox="1"/>
          <p:nvPr/>
        </p:nvSpPr>
        <p:spPr>
          <a:xfrm>
            <a:off x="8886826" y="4273034"/>
            <a:ext cx="10836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>
                <a:solidFill>
                  <a:srgbClr val="002060"/>
                </a:solidFill>
              </a:rPr>
              <a:t>Noise </a:t>
            </a:r>
            <a:r>
              <a:rPr lang="ko-KR" altLang="en-US" sz="1400" b="1" dirty="0">
                <a:solidFill>
                  <a:srgbClr val="002060"/>
                </a:solidFill>
              </a:rPr>
              <a:t>추가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D4C2AA8-9FED-44D4-A494-49CCCBAC1022}"/>
              </a:ext>
            </a:extLst>
          </p:cNvPr>
          <p:cNvSpPr txBox="1"/>
          <p:nvPr/>
        </p:nvSpPr>
        <p:spPr>
          <a:xfrm>
            <a:off x="10631229" y="4273034"/>
            <a:ext cx="10836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002060"/>
                </a:solidFill>
              </a:rPr>
              <a:t>Noise </a:t>
            </a:r>
            <a:r>
              <a:rPr lang="ko-KR" altLang="en-US" sz="1400" b="1" dirty="0">
                <a:solidFill>
                  <a:srgbClr val="002060"/>
                </a:solidFill>
              </a:rPr>
              <a:t>제거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BEF8248-7163-4BD5-8195-2E1887706690}"/>
              </a:ext>
            </a:extLst>
          </p:cNvPr>
          <p:cNvSpPr txBox="1"/>
          <p:nvPr/>
        </p:nvSpPr>
        <p:spPr>
          <a:xfrm>
            <a:off x="979595" y="5328595"/>
            <a:ext cx="7297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rgbClr val="002060"/>
                </a:solidFill>
              </a:rPr>
              <a:t>원본</a:t>
            </a:r>
            <a:endParaRPr lang="ko-KR" altLang="en-US" sz="1200" b="1" dirty="0">
              <a:solidFill>
                <a:srgbClr val="00206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377BD3C-2F18-4C6A-BDC4-34BBD4482536}"/>
              </a:ext>
            </a:extLst>
          </p:cNvPr>
          <p:cNvSpPr txBox="1"/>
          <p:nvPr/>
        </p:nvSpPr>
        <p:spPr>
          <a:xfrm>
            <a:off x="1974556" y="5328595"/>
            <a:ext cx="12544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>
                <a:solidFill>
                  <a:srgbClr val="002060"/>
                </a:solidFill>
              </a:rPr>
              <a:t>Noise </a:t>
            </a:r>
            <a:r>
              <a:rPr lang="ko-KR" altLang="en-US" sz="1600" b="1" dirty="0">
                <a:solidFill>
                  <a:srgbClr val="002060"/>
                </a:solidFill>
              </a:rPr>
              <a:t>추가</a:t>
            </a:r>
            <a:endParaRPr lang="ko-KR" altLang="en-US" sz="1200" b="1" dirty="0">
              <a:solidFill>
                <a:srgbClr val="00206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86853A4-521C-40E9-A37C-B4C241EB6EC8}"/>
              </a:ext>
            </a:extLst>
          </p:cNvPr>
          <p:cNvSpPr txBox="1"/>
          <p:nvPr/>
        </p:nvSpPr>
        <p:spPr>
          <a:xfrm>
            <a:off x="4689181" y="5328595"/>
            <a:ext cx="12544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rgbClr val="002060"/>
                </a:solidFill>
              </a:rPr>
              <a:t>Noise </a:t>
            </a:r>
            <a:r>
              <a:rPr lang="ko-KR" altLang="en-US" sz="1600" b="1" dirty="0">
                <a:solidFill>
                  <a:srgbClr val="002060"/>
                </a:solidFill>
              </a:rPr>
              <a:t>제거</a:t>
            </a:r>
            <a:endParaRPr lang="ko-KR" altLang="en-US" sz="12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57291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99">
            <a:extLst>
              <a:ext uri="{FF2B5EF4-FFF2-40B4-BE49-F238E27FC236}">
                <a16:creationId xmlns:a16="http://schemas.microsoft.com/office/drawing/2014/main" id="{00E243F3-2CB6-4224-B894-1068629863F8}"/>
              </a:ext>
            </a:extLst>
          </p:cNvPr>
          <p:cNvSpPr/>
          <p:nvPr/>
        </p:nvSpPr>
        <p:spPr>
          <a:xfrm>
            <a:off x="0" y="733969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AE</a:t>
            </a:r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로 뭘 할 수 있을까</a:t>
            </a:r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? : Sparse Auto Encoder</a:t>
            </a:r>
          </a:p>
        </p:txBody>
      </p:sp>
      <p:sp>
        <p:nvSpPr>
          <p:cNvPr id="8" name="Rectangle 99">
            <a:extLst>
              <a:ext uri="{FF2B5EF4-FFF2-40B4-BE49-F238E27FC236}">
                <a16:creationId xmlns:a16="http://schemas.microsoft.com/office/drawing/2014/main" id="{69BD8B42-F29E-4F60-9820-2C268A164A86}"/>
              </a:ext>
            </a:extLst>
          </p:cNvPr>
          <p:cNvSpPr/>
          <p:nvPr/>
        </p:nvSpPr>
        <p:spPr>
          <a:xfrm>
            <a:off x="0" y="31197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Auto Encoder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E210331-5975-4D2C-BB2C-6ACC737B39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5683" y="1463211"/>
            <a:ext cx="3960633" cy="333527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C9C681F-CE01-4F9E-83A1-BCA1314216B1}"/>
              </a:ext>
            </a:extLst>
          </p:cNvPr>
          <p:cNvSpPr txBox="1"/>
          <p:nvPr/>
        </p:nvSpPr>
        <p:spPr>
          <a:xfrm>
            <a:off x="774470" y="4731556"/>
            <a:ext cx="11127019" cy="1466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2400" b="1" dirty="0">
                <a:solidFill>
                  <a:srgbClr val="002060"/>
                </a:solidFill>
              </a:rPr>
              <a:t>오토 인코더가 코딩층에서 활성화 되는 뉴런 수를 감소시키도록 강제함</a:t>
            </a:r>
            <a:endParaRPr lang="en-US" altLang="ko-KR" sz="2400" b="1" dirty="0">
              <a:solidFill>
                <a:srgbClr val="002060"/>
              </a:solidFill>
            </a:endParaRPr>
          </a:p>
          <a:p>
            <a:pPr algn="ctr">
              <a:lnSpc>
                <a:spcPct val="200000"/>
              </a:lnSpc>
            </a:pPr>
            <a:r>
              <a:rPr lang="en-US" altLang="ko-KR" sz="2400" b="1" dirty="0">
                <a:solidFill>
                  <a:srgbClr val="002060"/>
                </a:solidFill>
              </a:rPr>
              <a:t>=&gt; Latent</a:t>
            </a:r>
            <a:r>
              <a:rPr lang="ko-KR" altLang="en-US" sz="2400" b="1" dirty="0">
                <a:solidFill>
                  <a:srgbClr val="002060"/>
                </a:solidFill>
              </a:rPr>
              <a:t>에서 중요한 정보만 추출된다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48D5C4C-7C24-4D5A-AD99-85B57A21C864}"/>
              </a:ext>
            </a:extLst>
          </p:cNvPr>
          <p:cNvCxnSpPr>
            <a:cxnSpLocks/>
          </p:cNvCxnSpPr>
          <p:nvPr/>
        </p:nvCxnSpPr>
        <p:spPr>
          <a:xfrm flipH="1">
            <a:off x="7496374" y="1463211"/>
            <a:ext cx="710497" cy="376232"/>
          </a:xfrm>
          <a:prstGeom prst="straightConnector1">
            <a:avLst/>
          </a:prstGeom>
          <a:ln w="571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CFB6816-E206-4514-92A5-F22756D84D21}"/>
              </a:ext>
            </a:extLst>
          </p:cNvPr>
          <p:cNvSpPr txBox="1"/>
          <p:nvPr/>
        </p:nvSpPr>
        <p:spPr>
          <a:xfrm>
            <a:off x="8334569" y="1110781"/>
            <a:ext cx="3960633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002060"/>
                </a:solidFill>
              </a:rPr>
              <a:t>Error = </a:t>
            </a:r>
          </a:p>
          <a:p>
            <a:r>
              <a:rPr lang="en-US" altLang="ko-KR" sz="2000" b="1" dirty="0">
                <a:solidFill>
                  <a:srgbClr val="002060"/>
                </a:solidFill>
              </a:rPr>
              <a:t>Reconstruction Loss</a:t>
            </a:r>
          </a:p>
          <a:p>
            <a:r>
              <a:rPr lang="en-US" altLang="ko-KR" sz="1600" b="1" dirty="0">
                <a:solidFill>
                  <a:srgbClr val="002060"/>
                </a:solidFill>
              </a:rPr>
              <a:t>(</a:t>
            </a:r>
            <a:r>
              <a:rPr lang="ko-KR" altLang="en-US" sz="1600" b="1" dirty="0">
                <a:solidFill>
                  <a:srgbClr val="002060"/>
                </a:solidFill>
              </a:rPr>
              <a:t>원본 픽셀 </a:t>
            </a:r>
            <a:r>
              <a:rPr lang="en-US" altLang="ko-KR" sz="1600" b="1" dirty="0">
                <a:solidFill>
                  <a:srgbClr val="002060"/>
                </a:solidFill>
              </a:rPr>
              <a:t>– </a:t>
            </a:r>
            <a:r>
              <a:rPr lang="ko-KR" altLang="en-US" sz="1600" b="1" dirty="0">
                <a:solidFill>
                  <a:srgbClr val="002060"/>
                </a:solidFill>
              </a:rPr>
              <a:t>출력 픽셀</a:t>
            </a:r>
            <a:r>
              <a:rPr lang="en-US" altLang="ko-KR" sz="1600" b="1" dirty="0">
                <a:solidFill>
                  <a:srgbClr val="002060"/>
                </a:solidFill>
              </a:rPr>
              <a:t>)^2</a:t>
            </a:r>
          </a:p>
          <a:p>
            <a:r>
              <a:rPr lang="en-US" altLang="ko-KR" sz="2000" b="1" dirty="0">
                <a:solidFill>
                  <a:srgbClr val="002060"/>
                </a:solidFill>
              </a:rPr>
              <a:t> +</a:t>
            </a:r>
          </a:p>
          <a:p>
            <a:r>
              <a:rPr lang="en-US" altLang="ko-KR" sz="2000" b="1" dirty="0">
                <a:solidFill>
                  <a:srgbClr val="002060"/>
                </a:solidFill>
              </a:rPr>
              <a:t>Sparsity Loss </a:t>
            </a:r>
          </a:p>
          <a:p>
            <a:r>
              <a:rPr lang="en-US" altLang="ko-KR" sz="1600" b="1" dirty="0">
                <a:solidFill>
                  <a:srgbClr val="002060"/>
                </a:solidFill>
              </a:rPr>
              <a:t>(</a:t>
            </a:r>
            <a:r>
              <a:rPr lang="ko-KR" altLang="en-US" sz="1600" b="1" dirty="0">
                <a:solidFill>
                  <a:srgbClr val="002060"/>
                </a:solidFill>
              </a:rPr>
              <a:t>목표 희소 </a:t>
            </a:r>
            <a:r>
              <a:rPr lang="en-US" altLang="ko-KR" sz="1600" b="1" dirty="0">
                <a:solidFill>
                  <a:srgbClr val="002060"/>
                </a:solidFill>
              </a:rPr>
              <a:t>– </a:t>
            </a:r>
            <a:r>
              <a:rPr lang="ko-KR" altLang="en-US" sz="1600" b="1" dirty="0">
                <a:solidFill>
                  <a:srgbClr val="002060"/>
                </a:solidFill>
              </a:rPr>
              <a:t>현재 희소</a:t>
            </a:r>
            <a:r>
              <a:rPr lang="en-US" altLang="ko-KR" sz="1600" b="1" dirty="0">
                <a:solidFill>
                  <a:srgbClr val="002060"/>
                </a:solidFill>
              </a:rPr>
              <a:t>)^2</a:t>
            </a:r>
            <a:endParaRPr lang="ko-KR" altLang="en-US" sz="16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13932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99">
            <a:extLst>
              <a:ext uri="{FF2B5EF4-FFF2-40B4-BE49-F238E27FC236}">
                <a16:creationId xmlns:a16="http://schemas.microsoft.com/office/drawing/2014/main" id="{00E243F3-2CB6-4224-B894-1068629863F8}"/>
              </a:ext>
            </a:extLst>
          </p:cNvPr>
          <p:cNvSpPr/>
          <p:nvPr/>
        </p:nvSpPr>
        <p:spPr>
          <a:xfrm>
            <a:off x="0" y="733969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AE</a:t>
            </a:r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로 뭘 할 수 있을까</a:t>
            </a:r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? : Variable Auto Encoder (VAE)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FBC2C19-3797-4F20-8C59-1D841CCCFDA7}"/>
              </a:ext>
            </a:extLst>
          </p:cNvPr>
          <p:cNvSpPr txBox="1"/>
          <p:nvPr/>
        </p:nvSpPr>
        <p:spPr>
          <a:xfrm>
            <a:off x="70628" y="6239147"/>
            <a:ext cx="21843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Ref : hands on machine learning</a:t>
            </a:r>
          </a:p>
          <a:p>
            <a:endParaRPr lang="en-US" altLang="ko-KR" sz="1200" dirty="0"/>
          </a:p>
        </p:txBody>
      </p:sp>
      <p:sp>
        <p:nvSpPr>
          <p:cNvPr id="9" name="Rectangle 99">
            <a:extLst>
              <a:ext uri="{FF2B5EF4-FFF2-40B4-BE49-F238E27FC236}">
                <a16:creationId xmlns:a16="http://schemas.microsoft.com/office/drawing/2014/main" id="{FC468AEC-E6F0-47A6-8A96-829D3C560D69}"/>
              </a:ext>
            </a:extLst>
          </p:cNvPr>
          <p:cNvSpPr/>
          <p:nvPr/>
        </p:nvSpPr>
        <p:spPr>
          <a:xfrm>
            <a:off x="0" y="31197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Auto Encoder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FD51945-30AC-4A3B-9134-0AC6E4AFC6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96" t="17778" b="14097"/>
          <a:stretch/>
        </p:blipFill>
        <p:spPr>
          <a:xfrm rot="16200000">
            <a:off x="1040325" y="819542"/>
            <a:ext cx="4410642" cy="570070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2694822-FB4B-4DCE-B8AE-74EF23626CBD}"/>
              </a:ext>
            </a:extLst>
          </p:cNvPr>
          <p:cNvSpPr txBox="1"/>
          <p:nvPr/>
        </p:nvSpPr>
        <p:spPr>
          <a:xfrm>
            <a:off x="6456331" y="1464574"/>
            <a:ext cx="534037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ko-KR" altLang="en-US" sz="2400" b="1" dirty="0">
                <a:solidFill>
                  <a:srgbClr val="002060"/>
                </a:solidFill>
              </a:rPr>
              <a:t>확률적 오토 인코더 </a:t>
            </a:r>
            <a:r>
              <a:rPr lang="en-US" altLang="ko-KR" sz="2400" b="1" dirty="0">
                <a:solidFill>
                  <a:srgbClr val="002060"/>
                </a:solidFill>
              </a:rPr>
              <a:t>:</a:t>
            </a:r>
            <a:br>
              <a:rPr lang="en-US" altLang="ko-KR" sz="2400" b="1" dirty="0">
                <a:solidFill>
                  <a:srgbClr val="002060"/>
                </a:solidFill>
              </a:rPr>
            </a:br>
            <a:r>
              <a:rPr lang="ko-KR" altLang="en-US" sz="2000" b="1" dirty="0">
                <a:solidFill>
                  <a:srgbClr val="002060"/>
                </a:solidFill>
              </a:rPr>
              <a:t>훈련이 끝난 후에도 출력이 부분적 우연에 의해 결정된다 </a:t>
            </a:r>
            <a:r>
              <a:rPr lang="en-US" altLang="ko-KR" sz="2000" b="1" dirty="0">
                <a:solidFill>
                  <a:srgbClr val="002060"/>
                </a:solidFill>
              </a:rPr>
              <a:t>(</a:t>
            </a:r>
            <a:r>
              <a:rPr lang="ko-KR" altLang="en-US" sz="2000" b="1" dirty="0">
                <a:solidFill>
                  <a:srgbClr val="002060"/>
                </a:solidFill>
              </a:rPr>
              <a:t>동일 입력 다른 출력</a:t>
            </a:r>
            <a:r>
              <a:rPr lang="en-US" altLang="ko-KR" sz="2000" b="1" dirty="0">
                <a:solidFill>
                  <a:srgbClr val="002060"/>
                </a:solidFill>
              </a:rPr>
              <a:t>)</a:t>
            </a:r>
            <a:br>
              <a:rPr lang="en-US" altLang="ko-KR" sz="2000" b="1" dirty="0">
                <a:solidFill>
                  <a:srgbClr val="002060"/>
                </a:solidFill>
              </a:rPr>
            </a:br>
            <a:endParaRPr lang="en-US" altLang="ko-KR" sz="2000" b="1" dirty="0">
              <a:solidFill>
                <a:srgbClr val="002060"/>
              </a:solidFill>
            </a:endParaRPr>
          </a:p>
          <a:p>
            <a:pPr marL="457200" indent="-457200">
              <a:buAutoNum type="arabicPeriod"/>
            </a:pPr>
            <a:r>
              <a:rPr lang="ko-KR" altLang="en-US" sz="2400" b="1" dirty="0">
                <a:solidFill>
                  <a:srgbClr val="002060"/>
                </a:solidFill>
              </a:rPr>
              <a:t>생성 오토 인코더</a:t>
            </a:r>
            <a:br>
              <a:rPr lang="en-US" altLang="ko-KR" sz="2400" b="1" dirty="0">
                <a:solidFill>
                  <a:srgbClr val="002060"/>
                </a:solidFill>
              </a:rPr>
            </a:br>
            <a:r>
              <a:rPr lang="ko-KR" altLang="en-US" sz="2000" b="1" dirty="0">
                <a:solidFill>
                  <a:srgbClr val="002060"/>
                </a:solidFill>
              </a:rPr>
              <a:t>단순 변형 뿐만 아니라 훈련 세트에서 샘플링 된 것 같은 새로운 샘플을 생성</a:t>
            </a:r>
            <a:br>
              <a:rPr lang="en-US" altLang="ko-KR" sz="2000" b="1" dirty="0">
                <a:solidFill>
                  <a:srgbClr val="002060"/>
                </a:solidFill>
              </a:rPr>
            </a:br>
            <a:endParaRPr lang="en-US" altLang="ko-KR" sz="2000" b="1" dirty="0">
              <a:solidFill>
                <a:srgbClr val="002060"/>
              </a:solidFill>
            </a:endParaRPr>
          </a:p>
          <a:p>
            <a:pPr marL="457200" indent="-457200">
              <a:buAutoNum type="arabicPeriod"/>
            </a:pPr>
            <a:r>
              <a:rPr lang="ko-KR" altLang="en-US" sz="2400" b="1" dirty="0">
                <a:solidFill>
                  <a:srgbClr val="002060"/>
                </a:solidFill>
              </a:rPr>
              <a:t>비슷해 보이지만 다른 오토 인코더와 유래가 다름</a:t>
            </a:r>
          </a:p>
        </p:txBody>
      </p:sp>
    </p:spTree>
    <p:extLst>
      <p:ext uri="{BB962C8B-B14F-4D97-AF65-F5344CB8AC3E}">
        <p14:creationId xmlns:p14="http://schemas.microsoft.com/office/powerpoint/2010/main" val="34109328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99">
            <a:extLst>
              <a:ext uri="{FF2B5EF4-FFF2-40B4-BE49-F238E27FC236}">
                <a16:creationId xmlns:a16="http://schemas.microsoft.com/office/drawing/2014/main" id="{00E243F3-2CB6-4224-B894-1068629863F8}"/>
              </a:ext>
            </a:extLst>
          </p:cNvPr>
          <p:cNvSpPr/>
          <p:nvPr/>
        </p:nvSpPr>
        <p:spPr>
          <a:xfrm>
            <a:off x="0" y="733969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AE </a:t>
            </a:r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정리</a:t>
            </a:r>
            <a:endParaRPr lang="en-US" altLang="ko-KR" sz="2000" b="1" dirty="0"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9" name="Rectangle 99">
            <a:extLst>
              <a:ext uri="{FF2B5EF4-FFF2-40B4-BE49-F238E27FC236}">
                <a16:creationId xmlns:a16="http://schemas.microsoft.com/office/drawing/2014/main" id="{FC468AEC-E6F0-47A6-8A96-829D3C560D69}"/>
              </a:ext>
            </a:extLst>
          </p:cNvPr>
          <p:cNvSpPr/>
          <p:nvPr/>
        </p:nvSpPr>
        <p:spPr>
          <a:xfrm>
            <a:off x="0" y="31197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Auto Encoder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F685379-4431-452B-81C2-B4B0277639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609" y="2063541"/>
            <a:ext cx="3758800" cy="321271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1608DDA-F442-420B-BE45-A63BFA3F6795}"/>
              </a:ext>
            </a:extLst>
          </p:cNvPr>
          <p:cNvSpPr txBox="1"/>
          <p:nvPr/>
        </p:nvSpPr>
        <p:spPr>
          <a:xfrm>
            <a:off x="5827682" y="2146402"/>
            <a:ext cx="534037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altLang="ko-KR" sz="2400" b="1" dirty="0">
                <a:solidFill>
                  <a:srgbClr val="002060"/>
                </a:solidFill>
              </a:rPr>
              <a:t>Encoder, Decoder </a:t>
            </a:r>
            <a:r>
              <a:rPr lang="ko-KR" altLang="en-US" sz="2400" b="1" dirty="0">
                <a:solidFill>
                  <a:srgbClr val="002060"/>
                </a:solidFill>
              </a:rPr>
              <a:t>구조 </a:t>
            </a:r>
            <a:r>
              <a:rPr lang="en-US" altLang="ko-KR" sz="2400" b="1" dirty="0">
                <a:solidFill>
                  <a:srgbClr val="002060"/>
                </a:solidFill>
              </a:rPr>
              <a:t>(</a:t>
            </a:r>
            <a:r>
              <a:rPr lang="ko-KR" altLang="en-US" sz="2400" b="1" dirty="0">
                <a:solidFill>
                  <a:srgbClr val="002060"/>
                </a:solidFill>
              </a:rPr>
              <a:t>나비넥타이</a:t>
            </a:r>
            <a:r>
              <a:rPr lang="en-US" altLang="ko-KR" sz="2400" b="1" dirty="0">
                <a:solidFill>
                  <a:srgbClr val="002060"/>
                </a:solidFill>
              </a:rPr>
              <a:t>)</a:t>
            </a:r>
            <a:br>
              <a:rPr lang="en-US" altLang="ko-KR" sz="2400" b="1" dirty="0">
                <a:solidFill>
                  <a:srgbClr val="002060"/>
                </a:solidFill>
              </a:rPr>
            </a:br>
            <a:endParaRPr lang="en-US" altLang="ko-KR" sz="2400" b="1" dirty="0">
              <a:solidFill>
                <a:srgbClr val="002060"/>
              </a:solidFill>
            </a:endParaRPr>
          </a:p>
          <a:p>
            <a:pPr marL="457200" indent="-457200">
              <a:buAutoNum type="arabicPeriod"/>
            </a:pPr>
            <a:r>
              <a:rPr lang="ko-KR" altLang="en-US" sz="2400" b="1" dirty="0">
                <a:solidFill>
                  <a:srgbClr val="002060"/>
                </a:solidFill>
              </a:rPr>
              <a:t>회귀</a:t>
            </a:r>
            <a:r>
              <a:rPr lang="en-US" altLang="ko-KR" sz="2400" b="1" dirty="0">
                <a:solidFill>
                  <a:srgbClr val="002060"/>
                </a:solidFill>
              </a:rPr>
              <a:t>, </a:t>
            </a:r>
            <a:r>
              <a:rPr lang="ko-KR" altLang="en-US" sz="2400" b="1" dirty="0">
                <a:solidFill>
                  <a:srgbClr val="002060"/>
                </a:solidFill>
              </a:rPr>
              <a:t>분류 가 아닌 </a:t>
            </a:r>
            <a:r>
              <a:rPr lang="en-US" altLang="ko-KR" sz="2400" b="1" dirty="0">
                <a:solidFill>
                  <a:srgbClr val="002060"/>
                </a:solidFill>
              </a:rPr>
              <a:t>‘</a:t>
            </a:r>
            <a:r>
              <a:rPr lang="ko-KR" altLang="en-US" sz="2400" b="1" dirty="0">
                <a:solidFill>
                  <a:srgbClr val="002060"/>
                </a:solidFill>
              </a:rPr>
              <a:t>재구성</a:t>
            </a:r>
            <a:r>
              <a:rPr lang="en-US" altLang="ko-KR" sz="2400" b="1" dirty="0">
                <a:solidFill>
                  <a:srgbClr val="002060"/>
                </a:solidFill>
              </a:rPr>
              <a:t>’</a:t>
            </a:r>
            <a:br>
              <a:rPr lang="en-US" altLang="ko-KR" sz="2400" b="1" dirty="0">
                <a:solidFill>
                  <a:srgbClr val="002060"/>
                </a:solidFill>
              </a:rPr>
            </a:br>
            <a:endParaRPr lang="en-US" altLang="ko-KR" sz="2400" b="1" dirty="0">
              <a:solidFill>
                <a:srgbClr val="002060"/>
              </a:solidFill>
            </a:endParaRPr>
          </a:p>
          <a:p>
            <a:pPr marL="457200" indent="-457200">
              <a:buAutoNum type="arabicPeriod"/>
            </a:pPr>
            <a:r>
              <a:rPr lang="en-US" altLang="ko-KR" sz="2400" b="1" dirty="0">
                <a:solidFill>
                  <a:srgbClr val="002060"/>
                </a:solidFill>
              </a:rPr>
              <a:t>Hidden</a:t>
            </a:r>
            <a:r>
              <a:rPr lang="ko-KR" altLang="en-US" sz="2400" b="1" dirty="0">
                <a:solidFill>
                  <a:srgbClr val="002060"/>
                </a:solidFill>
              </a:rPr>
              <a:t> 에서는 </a:t>
            </a:r>
            <a:r>
              <a:rPr lang="en-US" altLang="ko-KR" sz="2400" b="1" dirty="0">
                <a:solidFill>
                  <a:srgbClr val="002060"/>
                </a:solidFill>
              </a:rPr>
              <a:t>Latent</a:t>
            </a:r>
            <a:r>
              <a:rPr lang="ko-KR" altLang="en-US" sz="2400" b="1" dirty="0">
                <a:solidFill>
                  <a:srgbClr val="002060"/>
                </a:solidFill>
              </a:rPr>
              <a:t>가 추출됨</a:t>
            </a:r>
            <a:br>
              <a:rPr lang="en-US" altLang="ko-KR" sz="2400" b="1" dirty="0">
                <a:solidFill>
                  <a:srgbClr val="002060"/>
                </a:solidFill>
              </a:rPr>
            </a:br>
            <a:endParaRPr lang="en-US" altLang="ko-KR" sz="2400" b="1" dirty="0">
              <a:solidFill>
                <a:srgbClr val="002060"/>
              </a:solidFill>
            </a:endParaRPr>
          </a:p>
          <a:p>
            <a:pPr marL="457200" indent="-457200">
              <a:buAutoNum type="arabicPeriod"/>
            </a:pPr>
            <a:r>
              <a:rPr lang="en-US" altLang="ko-KR" sz="2400" b="1" dirty="0">
                <a:solidFill>
                  <a:srgbClr val="002060"/>
                </a:solidFill>
              </a:rPr>
              <a:t>Noise</a:t>
            </a:r>
            <a:r>
              <a:rPr lang="ko-KR" altLang="en-US" sz="2400" b="1" dirty="0">
                <a:solidFill>
                  <a:srgbClr val="002060"/>
                </a:solidFill>
              </a:rPr>
              <a:t>를 어떻게 사용하는가에 따라 다양한 일을 할 수 있음</a:t>
            </a:r>
          </a:p>
        </p:txBody>
      </p:sp>
    </p:spTree>
    <p:extLst>
      <p:ext uri="{BB962C8B-B14F-4D97-AF65-F5344CB8AC3E}">
        <p14:creationId xmlns:p14="http://schemas.microsoft.com/office/powerpoint/2010/main" val="35710717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7757D9-0D43-4943-9279-C1AE578714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63268"/>
            <a:ext cx="10515600" cy="1065744"/>
          </a:xfrm>
        </p:spPr>
        <p:txBody>
          <a:bodyPr/>
          <a:lstStyle/>
          <a:p>
            <a:pPr algn="ctr"/>
            <a:r>
              <a:rPr lang="en-US" altLang="ko-KR" b="1" dirty="0">
                <a:latin typeface="+mj-ea"/>
              </a:rPr>
              <a:t>Generative Adversarial Network</a:t>
            </a:r>
            <a:endParaRPr lang="ko-KR" altLang="ko-KR" b="1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7651844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99">
            <a:extLst>
              <a:ext uri="{FF2B5EF4-FFF2-40B4-BE49-F238E27FC236}">
                <a16:creationId xmlns:a16="http://schemas.microsoft.com/office/drawing/2014/main" id="{00E243F3-2CB6-4224-B894-1068629863F8}"/>
              </a:ext>
            </a:extLst>
          </p:cNvPr>
          <p:cNvSpPr/>
          <p:nvPr/>
        </p:nvSpPr>
        <p:spPr>
          <a:xfrm>
            <a:off x="0" y="733969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VAE </a:t>
            </a:r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의</a:t>
            </a:r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 </a:t>
            </a:r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문제점</a:t>
            </a:r>
            <a:endParaRPr lang="en-US" altLang="ko-KR" sz="2000" b="1" dirty="0"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9" name="Rectangle 99">
            <a:extLst>
              <a:ext uri="{FF2B5EF4-FFF2-40B4-BE49-F238E27FC236}">
                <a16:creationId xmlns:a16="http://schemas.microsoft.com/office/drawing/2014/main" id="{FC468AEC-E6F0-47A6-8A96-829D3C560D69}"/>
              </a:ext>
            </a:extLst>
          </p:cNvPr>
          <p:cNvSpPr/>
          <p:nvPr/>
        </p:nvSpPr>
        <p:spPr>
          <a:xfrm>
            <a:off x="0" y="31197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Generative Adversarial Network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F685379-4431-452B-81C2-B4B0277639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692" y="1815082"/>
            <a:ext cx="3758800" cy="321271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1608DDA-F442-420B-BE45-A63BFA3F6795}"/>
              </a:ext>
            </a:extLst>
          </p:cNvPr>
          <p:cNvSpPr txBox="1"/>
          <p:nvPr/>
        </p:nvSpPr>
        <p:spPr>
          <a:xfrm>
            <a:off x="2413092" y="5625603"/>
            <a:ext cx="73658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002060"/>
                </a:solidFill>
              </a:rPr>
              <a:t>Reconstruction Error</a:t>
            </a:r>
            <a:r>
              <a:rPr lang="ko-KR" altLang="en-US" sz="2400" b="1" dirty="0">
                <a:solidFill>
                  <a:srgbClr val="002060"/>
                </a:solidFill>
              </a:rPr>
              <a:t>의 특성상 출력이 뭉개 진다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3ABC061-CCD4-4569-AD23-C17B4C27D027}"/>
              </a:ext>
            </a:extLst>
          </p:cNvPr>
          <p:cNvSpPr txBox="1"/>
          <p:nvPr/>
        </p:nvSpPr>
        <p:spPr>
          <a:xfrm>
            <a:off x="70628" y="6239147"/>
            <a:ext cx="126166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Ref : </a:t>
            </a:r>
            <a:r>
              <a:rPr lang="ko-KR" altLang="en-US" sz="1200" dirty="0">
                <a:hlinkClick r:id="rId3"/>
              </a:rPr>
              <a:t>http://blog.naver.com/PostView.nhn?blogId=atelierjpro&amp;logNo=220983485213&amp;categoryNo=0&amp;parentCategoryNo=0&amp;viewDate=&amp;currentPage=1&amp;postListTopCurrentPage=1&amp;from=postView</a:t>
            </a:r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C6BEA79-D452-4615-A3BF-07C9D002BB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2937" y="2720928"/>
            <a:ext cx="5999924" cy="1897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7136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99">
            <a:extLst>
              <a:ext uri="{FF2B5EF4-FFF2-40B4-BE49-F238E27FC236}">
                <a16:creationId xmlns:a16="http://schemas.microsoft.com/office/drawing/2014/main" id="{C51D0987-87B9-423E-A609-BC90F2E10A75}"/>
              </a:ext>
            </a:extLst>
          </p:cNvPr>
          <p:cNvSpPr/>
          <p:nvPr/>
        </p:nvSpPr>
        <p:spPr>
          <a:xfrm>
            <a:off x="0" y="31197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Index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95AAED8-E8EF-4402-A8BE-24E87D4BE6C3}"/>
              </a:ext>
            </a:extLst>
          </p:cNvPr>
          <p:cNvSpPr txBox="1"/>
          <p:nvPr/>
        </p:nvSpPr>
        <p:spPr>
          <a:xfrm>
            <a:off x="371431" y="624260"/>
            <a:ext cx="11370296" cy="6231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AutoNum type="arabicPeriod"/>
            </a:pPr>
            <a:r>
              <a:rPr lang="en-US" altLang="ko-KR" sz="2400" b="1" dirty="0">
                <a:solidFill>
                  <a:srgbClr val="002060"/>
                </a:solidFill>
              </a:rPr>
              <a:t>Auto Encoder 						</a:t>
            </a:r>
          </a:p>
          <a:p>
            <a:pPr marL="457200" indent="-457200">
              <a:lnSpc>
                <a:spcPct val="200000"/>
              </a:lnSpc>
              <a:buAutoNum type="arabicPeriod"/>
            </a:pPr>
            <a:r>
              <a:rPr lang="en-US" altLang="ko-KR" sz="2400" b="1" dirty="0">
                <a:solidFill>
                  <a:srgbClr val="002060"/>
                </a:solidFill>
              </a:rPr>
              <a:t>GAN – </a:t>
            </a:r>
            <a:r>
              <a:rPr lang="ko-KR" altLang="en-US" sz="2400" b="1" dirty="0">
                <a:solidFill>
                  <a:srgbClr val="002060"/>
                </a:solidFill>
              </a:rPr>
              <a:t>개념설명 </a:t>
            </a:r>
            <a:r>
              <a:rPr lang="en-US" altLang="ko-KR" sz="2400" b="1" dirty="0">
                <a:solidFill>
                  <a:srgbClr val="002060"/>
                </a:solidFill>
              </a:rPr>
              <a:t>&amp; </a:t>
            </a:r>
            <a:r>
              <a:rPr lang="ko-KR" altLang="en-US" sz="2400" b="1" dirty="0">
                <a:solidFill>
                  <a:srgbClr val="002060"/>
                </a:solidFill>
              </a:rPr>
              <a:t>연구동향 </a:t>
            </a:r>
            <a:r>
              <a:rPr lang="en-US" altLang="ko-KR" sz="2400" b="1" dirty="0">
                <a:solidFill>
                  <a:srgbClr val="002060"/>
                </a:solidFill>
              </a:rPr>
              <a:t>	</a:t>
            </a:r>
          </a:p>
          <a:p>
            <a:pPr marL="457200" indent="-457200">
              <a:lnSpc>
                <a:spcPct val="200000"/>
              </a:lnSpc>
              <a:buAutoNum type="arabicPeriod"/>
            </a:pPr>
            <a:r>
              <a:rPr lang="en-US" altLang="ko-KR" sz="2400" b="1" dirty="0">
                <a:solidFill>
                  <a:srgbClr val="002060"/>
                </a:solidFill>
              </a:rPr>
              <a:t>GAN</a:t>
            </a:r>
            <a:r>
              <a:rPr lang="ko-KR" altLang="en-US" sz="2400" b="1" dirty="0">
                <a:solidFill>
                  <a:srgbClr val="002060"/>
                </a:solidFill>
              </a:rPr>
              <a:t> </a:t>
            </a:r>
            <a:r>
              <a:rPr lang="en-US" altLang="ko-KR" sz="2400" b="1" dirty="0">
                <a:solidFill>
                  <a:srgbClr val="002060"/>
                </a:solidFill>
              </a:rPr>
              <a:t>–</a:t>
            </a:r>
            <a:r>
              <a:rPr lang="ko-KR" altLang="en-US" sz="2400" b="1" dirty="0">
                <a:solidFill>
                  <a:srgbClr val="002060"/>
                </a:solidFill>
              </a:rPr>
              <a:t> </a:t>
            </a:r>
            <a:r>
              <a:rPr lang="en-US" altLang="ko-KR" sz="2400" b="1" dirty="0">
                <a:solidFill>
                  <a:srgbClr val="002060"/>
                </a:solidFill>
              </a:rPr>
              <a:t>mode collapse problem</a:t>
            </a:r>
          </a:p>
          <a:p>
            <a:pPr marL="457200" indent="-457200">
              <a:lnSpc>
                <a:spcPct val="200000"/>
              </a:lnSpc>
              <a:buAutoNum type="arabicPeriod"/>
            </a:pPr>
            <a:r>
              <a:rPr lang="en-US" altLang="ko-KR" sz="2400" b="1" dirty="0">
                <a:solidFill>
                  <a:srgbClr val="002060"/>
                </a:solidFill>
              </a:rPr>
              <a:t>GAN – </a:t>
            </a:r>
            <a:r>
              <a:rPr lang="ko-KR" altLang="en-US" sz="2400" b="1" dirty="0">
                <a:solidFill>
                  <a:srgbClr val="002060"/>
                </a:solidFill>
              </a:rPr>
              <a:t>응용 </a:t>
            </a:r>
            <a:r>
              <a:rPr lang="en-US" altLang="ko-KR" sz="2400" b="1" dirty="0">
                <a:solidFill>
                  <a:srgbClr val="002060"/>
                </a:solidFill>
              </a:rPr>
              <a:t>				</a:t>
            </a:r>
          </a:p>
          <a:p>
            <a:pPr>
              <a:lnSpc>
                <a:spcPct val="200000"/>
              </a:lnSpc>
            </a:pPr>
            <a:endParaRPr lang="en-US" altLang="ko-KR" sz="1100" b="1" dirty="0">
              <a:solidFill>
                <a:srgbClr val="002060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100" b="1" dirty="0">
                <a:solidFill>
                  <a:srgbClr val="002060"/>
                </a:solidFill>
              </a:rPr>
              <a:t>*</a:t>
            </a:r>
            <a:r>
              <a:rPr lang="ko-KR" altLang="en-US" sz="1100" b="1" dirty="0">
                <a:solidFill>
                  <a:srgbClr val="002060"/>
                </a:solidFill>
              </a:rPr>
              <a:t>미리 알아야 하는 내용</a:t>
            </a:r>
            <a:endParaRPr lang="en-US" altLang="ko-KR" sz="1100" b="1" dirty="0">
              <a:solidFill>
                <a:srgbClr val="002060"/>
              </a:solidFill>
            </a:endParaRPr>
          </a:p>
          <a:p>
            <a:pPr>
              <a:lnSpc>
                <a:spcPct val="200000"/>
              </a:lnSpc>
            </a:pPr>
            <a:r>
              <a:rPr lang="ko-KR" altLang="en-US" sz="1100" b="1" dirty="0">
                <a:solidFill>
                  <a:srgbClr val="002060"/>
                </a:solidFill>
              </a:rPr>
              <a:t>매우 약간의 </a:t>
            </a:r>
            <a:r>
              <a:rPr lang="ko-KR" altLang="en-US" sz="1100" b="1" dirty="0" err="1">
                <a:solidFill>
                  <a:srgbClr val="002060"/>
                </a:solidFill>
              </a:rPr>
              <a:t>딥러닝에</a:t>
            </a:r>
            <a:r>
              <a:rPr lang="ko-KR" altLang="en-US" sz="1100" b="1" dirty="0">
                <a:solidFill>
                  <a:srgbClr val="002060"/>
                </a:solidFill>
              </a:rPr>
              <a:t> 대한 개념 </a:t>
            </a:r>
            <a:r>
              <a:rPr lang="en-US" altLang="ko-KR" sz="1100" b="1" dirty="0">
                <a:solidFill>
                  <a:srgbClr val="002060"/>
                </a:solidFill>
              </a:rPr>
              <a:t>(</a:t>
            </a:r>
            <a:r>
              <a:rPr lang="ko-KR" altLang="en-US" sz="1100" b="1" dirty="0">
                <a:solidFill>
                  <a:srgbClr val="002060"/>
                </a:solidFill>
              </a:rPr>
              <a:t>신경망의 학습</a:t>
            </a:r>
            <a:r>
              <a:rPr lang="en-US" altLang="ko-KR" sz="1100" b="1" dirty="0">
                <a:solidFill>
                  <a:srgbClr val="002060"/>
                </a:solidFill>
              </a:rPr>
              <a:t>, </a:t>
            </a:r>
            <a:r>
              <a:rPr lang="ko-KR" altLang="en-US" sz="1100" b="1" dirty="0">
                <a:solidFill>
                  <a:srgbClr val="002060"/>
                </a:solidFill>
              </a:rPr>
              <a:t>지도학습과 비지도학습의 차이</a:t>
            </a:r>
            <a:r>
              <a:rPr lang="en-US" altLang="ko-KR" sz="1100" b="1" dirty="0">
                <a:solidFill>
                  <a:srgbClr val="002060"/>
                </a:solidFill>
              </a:rPr>
              <a:t> </a:t>
            </a:r>
            <a:r>
              <a:rPr lang="ko-KR" altLang="en-US" sz="1100" b="1" dirty="0">
                <a:solidFill>
                  <a:srgbClr val="002060"/>
                </a:solidFill>
              </a:rPr>
              <a:t>정도</a:t>
            </a:r>
            <a:r>
              <a:rPr lang="en-US" altLang="ko-KR" sz="1100" b="1" dirty="0">
                <a:solidFill>
                  <a:srgbClr val="002060"/>
                </a:solidFill>
              </a:rPr>
              <a:t>)</a:t>
            </a:r>
          </a:p>
          <a:p>
            <a:pPr>
              <a:lnSpc>
                <a:spcPct val="200000"/>
              </a:lnSpc>
            </a:pPr>
            <a:endParaRPr lang="en-US" altLang="ko-KR" sz="1100" b="1" dirty="0">
              <a:solidFill>
                <a:srgbClr val="002060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100" b="1" dirty="0">
                <a:solidFill>
                  <a:srgbClr val="002060"/>
                </a:solidFill>
              </a:rPr>
              <a:t>*</a:t>
            </a:r>
            <a:r>
              <a:rPr lang="ko-KR" altLang="en-US" sz="1100" b="1" dirty="0">
                <a:solidFill>
                  <a:srgbClr val="002060"/>
                </a:solidFill>
              </a:rPr>
              <a:t>미리 알고있으면 좋은 내용 </a:t>
            </a:r>
            <a:r>
              <a:rPr lang="en-US" altLang="ko-KR" sz="1100" b="1" dirty="0">
                <a:solidFill>
                  <a:srgbClr val="002060"/>
                </a:solidFill>
              </a:rPr>
              <a:t>(</a:t>
            </a:r>
            <a:r>
              <a:rPr lang="ko-KR" altLang="en-US" sz="1100" b="1" dirty="0">
                <a:solidFill>
                  <a:srgbClr val="002060"/>
                </a:solidFill>
              </a:rPr>
              <a:t>몰라도 문제는 없음</a:t>
            </a:r>
            <a:r>
              <a:rPr lang="en-US" altLang="ko-KR" sz="1100" b="1" dirty="0">
                <a:solidFill>
                  <a:srgbClr val="002060"/>
                </a:solidFill>
              </a:rPr>
              <a:t>)</a:t>
            </a:r>
            <a:br>
              <a:rPr lang="en-US" altLang="ko-KR" sz="1100" b="1" dirty="0">
                <a:solidFill>
                  <a:srgbClr val="002060"/>
                </a:solidFill>
              </a:rPr>
            </a:br>
            <a:r>
              <a:rPr lang="en-US" altLang="ko-KR" sz="1100" b="1" dirty="0">
                <a:solidFill>
                  <a:srgbClr val="002060"/>
                </a:solidFill>
              </a:rPr>
              <a:t>1</a:t>
            </a:r>
            <a:r>
              <a:rPr lang="ko-KR" altLang="en-US" sz="1100" b="1" dirty="0">
                <a:solidFill>
                  <a:srgbClr val="002060"/>
                </a:solidFill>
              </a:rPr>
              <a:t>시간 만엔 </a:t>
            </a:r>
            <a:r>
              <a:rPr lang="en-US" altLang="ko-KR" sz="1100" b="1" dirty="0" err="1">
                <a:solidFill>
                  <a:srgbClr val="002060"/>
                </a:solidFill>
              </a:rPr>
              <a:t>gan</a:t>
            </a:r>
            <a:r>
              <a:rPr lang="en-US" altLang="ko-KR" sz="1100" b="1" dirty="0">
                <a:solidFill>
                  <a:srgbClr val="002060"/>
                </a:solidFill>
              </a:rPr>
              <a:t> </a:t>
            </a:r>
            <a:r>
              <a:rPr lang="ko-KR" altLang="en-US" sz="1100" b="1" dirty="0">
                <a:solidFill>
                  <a:srgbClr val="002060"/>
                </a:solidFill>
              </a:rPr>
              <a:t>정복하기 </a:t>
            </a:r>
            <a:r>
              <a:rPr lang="en-US" altLang="ko-KR" sz="1100" b="1" dirty="0">
                <a:solidFill>
                  <a:srgbClr val="002060"/>
                </a:solidFill>
              </a:rPr>
              <a:t>(</a:t>
            </a:r>
            <a:r>
              <a:rPr lang="en-US" altLang="ko-KR" sz="1100" b="1" dirty="0" err="1">
                <a:solidFill>
                  <a:srgbClr val="002060"/>
                </a:solidFill>
              </a:rPr>
              <a:t>naver</a:t>
            </a:r>
            <a:r>
              <a:rPr lang="en-US" altLang="ko-KR" sz="1100" b="1" dirty="0">
                <a:solidFill>
                  <a:srgbClr val="002060"/>
                </a:solidFill>
              </a:rPr>
              <a:t> d2 </a:t>
            </a:r>
            <a:r>
              <a:rPr lang="en-US" altLang="ko-KR" sz="1100" b="1" dirty="0" err="1">
                <a:solidFill>
                  <a:srgbClr val="002060"/>
                </a:solidFill>
              </a:rPr>
              <a:t>youtube</a:t>
            </a:r>
            <a:r>
              <a:rPr lang="en-US" altLang="ko-KR" sz="1100" b="1" dirty="0">
                <a:solidFill>
                  <a:srgbClr val="002060"/>
                </a:solidFill>
              </a:rPr>
              <a:t>) :  </a:t>
            </a:r>
            <a:r>
              <a:rPr lang="en-US" altLang="ko-KR" sz="1100" b="1" dirty="0">
                <a:solidFill>
                  <a:srgbClr val="002060"/>
                </a:solidFill>
                <a:hlinkClick r:id="rId2"/>
              </a:rPr>
              <a:t>https://www.youtube.com/watch?v=odpjk7_tGY0</a:t>
            </a:r>
            <a:endParaRPr lang="en-US" altLang="ko-KR" sz="1100" b="1" dirty="0">
              <a:solidFill>
                <a:srgbClr val="002060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100" b="1" dirty="0">
                <a:solidFill>
                  <a:srgbClr val="002060"/>
                </a:solidFill>
              </a:rPr>
              <a:t>PR – 001 : Generative </a:t>
            </a:r>
            <a:r>
              <a:rPr lang="en-US" altLang="ko-KR" sz="1100" b="1" dirty="0" err="1">
                <a:solidFill>
                  <a:srgbClr val="002060"/>
                </a:solidFill>
              </a:rPr>
              <a:t>adverasarial</a:t>
            </a:r>
            <a:r>
              <a:rPr lang="en-US" altLang="ko-KR" sz="1100" b="1" dirty="0">
                <a:solidFill>
                  <a:srgbClr val="002060"/>
                </a:solidFill>
              </a:rPr>
              <a:t> nets (</a:t>
            </a:r>
            <a:r>
              <a:rPr lang="en-US" altLang="ko-KR" sz="1100" b="1" dirty="0" err="1">
                <a:solidFill>
                  <a:srgbClr val="002060"/>
                </a:solidFill>
              </a:rPr>
              <a:t>youtube</a:t>
            </a:r>
            <a:r>
              <a:rPr lang="en-US" altLang="ko-KR" sz="1100" b="1" dirty="0">
                <a:solidFill>
                  <a:srgbClr val="002060"/>
                </a:solidFill>
              </a:rPr>
              <a:t>) : </a:t>
            </a:r>
            <a:r>
              <a:rPr lang="en-US" altLang="ko-KR" sz="1100" b="1" dirty="0">
                <a:solidFill>
                  <a:srgbClr val="002060"/>
                </a:solidFill>
                <a:hlinkClick r:id="rId3"/>
              </a:rPr>
              <a:t>https://www.youtube.com/watch?v=L3hz57whyNw</a:t>
            </a:r>
            <a:endParaRPr lang="en-US" altLang="ko-KR" sz="1100" b="1" dirty="0">
              <a:solidFill>
                <a:srgbClr val="002060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sz="1100" b="1" dirty="0">
                <a:solidFill>
                  <a:srgbClr val="002060"/>
                </a:solidFill>
              </a:rPr>
              <a:t>GAN </a:t>
            </a:r>
            <a:r>
              <a:rPr lang="ko-KR" altLang="en-US" sz="1100" b="1" dirty="0">
                <a:solidFill>
                  <a:srgbClr val="002060"/>
                </a:solidFill>
              </a:rPr>
              <a:t>이론 설명 </a:t>
            </a:r>
            <a:r>
              <a:rPr lang="en-US" altLang="ko-KR" sz="1100" b="1" dirty="0">
                <a:solidFill>
                  <a:srgbClr val="002060"/>
                </a:solidFill>
              </a:rPr>
              <a:t>: </a:t>
            </a:r>
            <a:r>
              <a:rPr lang="en-US" altLang="ko-KR" sz="1100" b="1" dirty="0">
                <a:solidFill>
                  <a:srgbClr val="002060"/>
                </a:solidFill>
                <a:hlinkClick r:id="rId4"/>
              </a:rPr>
              <a:t>http://jaejunyoo.blogspot.com/2017/01/generative-adversarial-nets-1.html</a:t>
            </a:r>
            <a:endParaRPr lang="en-US" altLang="ko-KR" sz="1100" b="1" dirty="0">
              <a:solidFill>
                <a:srgbClr val="002060"/>
              </a:solidFill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21363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99">
            <a:extLst>
              <a:ext uri="{FF2B5EF4-FFF2-40B4-BE49-F238E27FC236}">
                <a16:creationId xmlns:a16="http://schemas.microsoft.com/office/drawing/2014/main" id="{00E243F3-2CB6-4224-B894-1068629863F8}"/>
              </a:ext>
            </a:extLst>
          </p:cNvPr>
          <p:cNvSpPr/>
          <p:nvPr/>
        </p:nvSpPr>
        <p:spPr>
          <a:xfrm>
            <a:off x="0" y="733969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GAN</a:t>
            </a:r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 개념</a:t>
            </a:r>
            <a:endParaRPr lang="en-US" altLang="ko-KR" sz="2000" b="1" dirty="0"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9" name="Rectangle 99">
            <a:extLst>
              <a:ext uri="{FF2B5EF4-FFF2-40B4-BE49-F238E27FC236}">
                <a16:creationId xmlns:a16="http://schemas.microsoft.com/office/drawing/2014/main" id="{FC468AEC-E6F0-47A6-8A96-829D3C560D69}"/>
              </a:ext>
            </a:extLst>
          </p:cNvPr>
          <p:cNvSpPr/>
          <p:nvPr/>
        </p:nvSpPr>
        <p:spPr>
          <a:xfrm>
            <a:off x="0" y="31197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Generative Adversarial Network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AEC81E6-A37D-4D6C-B49B-46ED17D48F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7898" y="1412113"/>
            <a:ext cx="7476204" cy="435064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C16A9FA-5082-4AF1-83C2-175A1CF46813}"/>
              </a:ext>
            </a:extLst>
          </p:cNvPr>
          <p:cNvSpPr txBox="1"/>
          <p:nvPr/>
        </p:nvSpPr>
        <p:spPr>
          <a:xfrm>
            <a:off x="70628" y="6239147"/>
            <a:ext cx="126166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Ref : </a:t>
            </a:r>
            <a:r>
              <a:rPr lang="en-US" altLang="ko-KR" sz="1200" dirty="0">
                <a:hlinkClick r:id="rId3"/>
              </a:rPr>
              <a:t>https://www.slideshare.net/ssuser5ac863/gan-77392547</a:t>
            </a:r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24919797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99">
            <a:extLst>
              <a:ext uri="{FF2B5EF4-FFF2-40B4-BE49-F238E27FC236}">
                <a16:creationId xmlns:a16="http://schemas.microsoft.com/office/drawing/2014/main" id="{00E243F3-2CB6-4224-B894-1068629863F8}"/>
              </a:ext>
            </a:extLst>
          </p:cNvPr>
          <p:cNvSpPr/>
          <p:nvPr/>
        </p:nvSpPr>
        <p:spPr>
          <a:xfrm>
            <a:off x="0" y="733969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GAN</a:t>
            </a:r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 구조</a:t>
            </a:r>
            <a:endParaRPr lang="en-US" altLang="ko-KR" sz="2000" b="1" dirty="0"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9" name="Rectangle 99">
            <a:extLst>
              <a:ext uri="{FF2B5EF4-FFF2-40B4-BE49-F238E27FC236}">
                <a16:creationId xmlns:a16="http://schemas.microsoft.com/office/drawing/2014/main" id="{FC468AEC-E6F0-47A6-8A96-829D3C560D69}"/>
              </a:ext>
            </a:extLst>
          </p:cNvPr>
          <p:cNvSpPr/>
          <p:nvPr/>
        </p:nvSpPr>
        <p:spPr>
          <a:xfrm>
            <a:off x="0" y="31197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Generative Adversarial Network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374033C-E7DE-4B60-839B-88F81E503A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78"/>
          <a:stretch/>
        </p:blipFill>
        <p:spPr>
          <a:xfrm>
            <a:off x="1303683" y="1585774"/>
            <a:ext cx="9584633" cy="453825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1934E3F-7FCF-4989-A04C-D4CB6E4E3164}"/>
              </a:ext>
            </a:extLst>
          </p:cNvPr>
          <p:cNvSpPr txBox="1"/>
          <p:nvPr/>
        </p:nvSpPr>
        <p:spPr>
          <a:xfrm>
            <a:off x="70628" y="6239147"/>
            <a:ext cx="126166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Ref : </a:t>
            </a:r>
            <a:r>
              <a:rPr lang="en-US" altLang="ko-KR" sz="1200" dirty="0">
                <a:hlinkClick r:id="rId3"/>
              </a:rPr>
              <a:t>https://www.slideshare.net/ssuser5ac863/gan-77392547</a:t>
            </a:r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42922672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99">
            <a:extLst>
              <a:ext uri="{FF2B5EF4-FFF2-40B4-BE49-F238E27FC236}">
                <a16:creationId xmlns:a16="http://schemas.microsoft.com/office/drawing/2014/main" id="{00E243F3-2CB6-4224-B894-1068629863F8}"/>
              </a:ext>
            </a:extLst>
          </p:cNvPr>
          <p:cNvSpPr/>
          <p:nvPr/>
        </p:nvSpPr>
        <p:spPr>
          <a:xfrm>
            <a:off x="0" y="733969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GAN</a:t>
            </a:r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 알고리즘</a:t>
            </a:r>
            <a:endParaRPr lang="en-US" altLang="ko-KR" sz="2000" b="1" dirty="0"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9" name="Rectangle 99">
            <a:extLst>
              <a:ext uri="{FF2B5EF4-FFF2-40B4-BE49-F238E27FC236}">
                <a16:creationId xmlns:a16="http://schemas.microsoft.com/office/drawing/2014/main" id="{FC468AEC-E6F0-47A6-8A96-829D3C560D69}"/>
              </a:ext>
            </a:extLst>
          </p:cNvPr>
          <p:cNvSpPr/>
          <p:nvPr/>
        </p:nvSpPr>
        <p:spPr>
          <a:xfrm>
            <a:off x="0" y="31197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Generative Adversarial Network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E44A478-1769-49EB-B7D0-8255293038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1652" y="1205771"/>
            <a:ext cx="7288696" cy="49486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3DE1154-8D78-4EFC-8B14-57821F80FED2}"/>
              </a:ext>
            </a:extLst>
          </p:cNvPr>
          <p:cNvSpPr txBox="1"/>
          <p:nvPr/>
        </p:nvSpPr>
        <p:spPr>
          <a:xfrm>
            <a:off x="70628" y="6239147"/>
            <a:ext cx="126166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Ref : </a:t>
            </a:r>
            <a:r>
              <a:rPr lang="en-US" altLang="ko-KR" sz="1200" dirty="0">
                <a:hlinkClick r:id="rId3"/>
              </a:rPr>
              <a:t>https://www.slideshare.net/ssuser5ac863/gan-77392547</a:t>
            </a:r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15549875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99">
            <a:extLst>
              <a:ext uri="{FF2B5EF4-FFF2-40B4-BE49-F238E27FC236}">
                <a16:creationId xmlns:a16="http://schemas.microsoft.com/office/drawing/2014/main" id="{00E243F3-2CB6-4224-B894-1068629863F8}"/>
              </a:ext>
            </a:extLst>
          </p:cNvPr>
          <p:cNvSpPr/>
          <p:nvPr/>
        </p:nvSpPr>
        <p:spPr>
          <a:xfrm>
            <a:off x="0" y="733969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GAN</a:t>
            </a:r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 알고리즘</a:t>
            </a:r>
            <a:endParaRPr lang="en-US" altLang="ko-KR" sz="2000" b="1" dirty="0"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9" name="Rectangle 99">
            <a:extLst>
              <a:ext uri="{FF2B5EF4-FFF2-40B4-BE49-F238E27FC236}">
                <a16:creationId xmlns:a16="http://schemas.microsoft.com/office/drawing/2014/main" id="{FC468AEC-E6F0-47A6-8A96-829D3C560D69}"/>
              </a:ext>
            </a:extLst>
          </p:cNvPr>
          <p:cNvSpPr/>
          <p:nvPr/>
        </p:nvSpPr>
        <p:spPr>
          <a:xfrm>
            <a:off x="0" y="31197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Generative Adversarial Network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E44A478-1769-49EB-B7D0-8255293038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1652" y="1205771"/>
            <a:ext cx="7288696" cy="49486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3DE1154-8D78-4EFC-8B14-57821F80FED2}"/>
              </a:ext>
            </a:extLst>
          </p:cNvPr>
          <p:cNvSpPr txBox="1"/>
          <p:nvPr/>
        </p:nvSpPr>
        <p:spPr>
          <a:xfrm>
            <a:off x="70628" y="6239147"/>
            <a:ext cx="126166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Ref : </a:t>
            </a:r>
            <a:r>
              <a:rPr lang="en-US" altLang="ko-KR" sz="1200" dirty="0">
                <a:hlinkClick r:id="rId3"/>
              </a:rPr>
              <a:t>https://www.slideshare.net/ssuser5ac863/gan-77392547</a:t>
            </a:r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458DF14-F54B-4541-B0AC-D1481C4DD376}"/>
              </a:ext>
            </a:extLst>
          </p:cNvPr>
          <p:cNvCxnSpPr>
            <a:cxnSpLocks/>
          </p:cNvCxnSpPr>
          <p:nvPr/>
        </p:nvCxnSpPr>
        <p:spPr>
          <a:xfrm flipH="1">
            <a:off x="1136822" y="1594022"/>
            <a:ext cx="10157254" cy="438664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329992F-3680-47A9-8C0E-9161C4756709}"/>
              </a:ext>
            </a:extLst>
          </p:cNvPr>
          <p:cNvCxnSpPr>
            <a:cxnSpLocks/>
          </p:cNvCxnSpPr>
          <p:nvPr/>
        </p:nvCxnSpPr>
        <p:spPr>
          <a:xfrm>
            <a:off x="1260390" y="1841157"/>
            <a:ext cx="9650626" cy="428287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39DD0C9-81C1-4237-8C4D-8C4501CAE24B}"/>
              </a:ext>
            </a:extLst>
          </p:cNvPr>
          <p:cNvSpPr/>
          <p:nvPr/>
        </p:nvSpPr>
        <p:spPr>
          <a:xfrm>
            <a:off x="2075935" y="1185413"/>
            <a:ext cx="7920681" cy="512384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86281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99">
            <a:extLst>
              <a:ext uri="{FF2B5EF4-FFF2-40B4-BE49-F238E27FC236}">
                <a16:creationId xmlns:a16="http://schemas.microsoft.com/office/drawing/2014/main" id="{00E243F3-2CB6-4224-B894-1068629863F8}"/>
              </a:ext>
            </a:extLst>
          </p:cNvPr>
          <p:cNvSpPr/>
          <p:nvPr/>
        </p:nvSpPr>
        <p:spPr>
          <a:xfrm>
            <a:off x="0" y="733969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GAN</a:t>
            </a:r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 알고리즘</a:t>
            </a:r>
            <a:endParaRPr lang="en-US" altLang="ko-KR" sz="2000" b="1" dirty="0"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9" name="Rectangle 99">
            <a:extLst>
              <a:ext uri="{FF2B5EF4-FFF2-40B4-BE49-F238E27FC236}">
                <a16:creationId xmlns:a16="http://schemas.microsoft.com/office/drawing/2014/main" id="{FC468AEC-E6F0-47A6-8A96-829D3C560D69}"/>
              </a:ext>
            </a:extLst>
          </p:cNvPr>
          <p:cNvSpPr/>
          <p:nvPr/>
        </p:nvSpPr>
        <p:spPr>
          <a:xfrm>
            <a:off x="0" y="31197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Generative Adversarial Network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20F74E3-FEC3-421F-B0E9-A9FC3DF6F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1347" y="1346735"/>
            <a:ext cx="7189306" cy="47772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1C75C01-2F78-4BFD-BADB-D8FB2CBFBEB4}"/>
              </a:ext>
            </a:extLst>
          </p:cNvPr>
          <p:cNvSpPr txBox="1"/>
          <p:nvPr/>
        </p:nvSpPr>
        <p:spPr>
          <a:xfrm>
            <a:off x="70628" y="6239147"/>
            <a:ext cx="126166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Ref : </a:t>
            </a:r>
            <a:r>
              <a:rPr lang="en-US" altLang="ko-KR" sz="1200" dirty="0">
                <a:hlinkClick r:id="rId3"/>
              </a:rPr>
              <a:t>https://www.slideshare.net/ssuser5ac863/gan-77392547</a:t>
            </a:r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34207025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99">
            <a:extLst>
              <a:ext uri="{FF2B5EF4-FFF2-40B4-BE49-F238E27FC236}">
                <a16:creationId xmlns:a16="http://schemas.microsoft.com/office/drawing/2014/main" id="{00E243F3-2CB6-4224-B894-1068629863F8}"/>
              </a:ext>
            </a:extLst>
          </p:cNvPr>
          <p:cNvSpPr/>
          <p:nvPr/>
        </p:nvSpPr>
        <p:spPr>
          <a:xfrm>
            <a:off x="0" y="733969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GAN</a:t>
            </a:r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 구조</a:t>
            </a:r>
            <a:endParaRPr lang="en-US" altLang="ko-KR" sz="2000" b="1" dirty="0"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9" name="Rectangle 99">
            <a:extLst>
              <a:ext uri="{FF2B5EF4-FFF2-40B4-BE49-F238E27FC236}">
                <a16:creationId xmlns:a16="http://schemas.microsoft.com/office/drawing/2014/main" id="{FC468AEC-E6F0-47A6-8A96-829D3C560D69}"/>
              </a:ext>
            </a:extLst>
          </p:cNvPr>
          <p:cNvSpPr/>
          <p:nvPr/>
        </p:nvSpPr>
        <p:spPr>
          <a:xfrm>
            <a:off x="0" y="31197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Generative Adversarial Network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374033C-E7DE-4B60-839B-88F81E503A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78"/>
          <a:stretch/>
        </p:blipFill>
        <p:spPr>
          <a:xfrm>
            <a:off x="408559" y="2274784"/>
            <a:ext cx="5892850" cy="279022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1934E3F-7FCF-4989-A04C-D4CB6E4E3164}"/>
              </a:ext>
            </a:extLst>
          </p:cNvPr>
          <p:cNvSpPr txBox="1"/>
          <p:nvPr/>
        </p:nvSpPr>
        <p:spPr>
          <a:xfrm>
            <a:off x="70628" y="6239147"/>
            <a:ext cx="126166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Ref : </a:t>
            </a:r>
            <a:r>
              <a:rPr lang="en-US" altLang="ko-KR" sz="1200" dirty="0">
                <a:hlinkClick r:id="rId3"/>
              </a:rPr>
              <a:t>https://www.slideshare.net/ssuser5ac863/gan-77392547</a:t>
            </a:r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1144795-E084-4DCA-9A8B-D0CC6E80DF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2165" y="1767121"/>
            <a:ext cx="5168348" cy="38055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38F4767-9E19-47E7-83C1-BE8312C94DC7}"/>
              </a:ext>
            </a:extLst>
          </p:cNvPr>
          <p:cNvSpPr txBox="1"/>
          <p:nvPr/>
        </p:nvSpPr>
        <p:spPr>
          <a:xfrm>
            <a:off x="1348659" y="5783642"/>
            <a:ext cx="9494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C00000"/>
                </a:solidFill>
              </a:rPr>
              <a:t>Discriminator</a:t>
            </a:r>
            <a:r>
              <a:rPr lang="ko-KR" altLang="en-US" b="1" dirty="0">
                <a:solidFill>
                  <a:srgbClr val="002060"/>
                </a:solidFill>
              </a:rPr>
              <a:t>와 </a:t>
            </a:r>
            <a:r>
              <a:rPr lang="en-US" altLang="ko-KR" b="1" dirty="0">
                <a:solidFill>
                  <a:schemeClr val="accent6"/>
                </a:solidFill>
              </a:rPr>
              <a:t>Generator</a:t>
            </a:r>
            <a:r>
              <a:rPr lang="ko-KR" altLang="en-US" b="1" dirty="0">
                <a:solidFill>
                  <a:srgbClr val="002060"/>
                </a:solidFill>
              </a:rPr>
              <a:t>를 번갈아 가면서 학습</a:t>
            </a:r>
            <a:endParaRPr lang="en-US" altLang="ko-KR" b="1" dirty="0">
              <a:solidFill>
                <a:srgbClr val="002060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89500B1-2333-43B8-99E7-6D4BD3CC052D}"/>
              </a:ext>
            </a:extLst>
          </p:cNvPr>
          <p:cNvSpPr/>
          <p:nvPr/>
        </p:nvSpPr>
        <p:spPr>
          <a:xfrm>
            <a:off x="6579705" y="3160643"/>
            <a:ext cx="5310808" cy="168965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B96C201-C2DE-45A3-B495-E9E930773E4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89025"/>
          <a:stretch/>
        </p:blipFill>
        <p:spPr>
          <a:xfrm>
            <a:off x="2723322" y="1282712"/>
            <a:ext cx="6745356" cy="421546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F85D517D-E73C-45DA-A3DD-D96A46696A5F}"/>
              </a:ext>
            </a:extLst>
          </p:cNvPr>
          <p:cNvSpPr/>
          <p:nvPr/>
        </p:nvSpPr>
        <p:spPr>
          <a:xfrm>
            <a:off x="4953001" y="1244025"/>
            <a:ext cx="4002156" cy="36667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A7A6764-022A-4F6E-BDD0-95A4EF7F60C8}"/>
              </a:ext>
            </a:extLst>
          </p:cNvPr>
          <p:cNvSpPr/>
          <p:nvPr/>
        </p:nvSpPr>
        <p:spPr>
          <a:xfrm>
            <a:off x="1033671" y="2251139"/>
            <a:ext cx="4578626" cy="2935658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36477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99">
            <a:extLst>
              <a:ext uri="{FF2B5EF4-FFF2-40B4-BE49-F238E27FC236}">
                <a16:creationId xmlns:a16="http://schemas.microsoft.com/office/drawing/2014/main" id="{00E243F3-2CB6-4224-B894-1068629863F8}"/>
              </a:ext>
            </a:extLst>
          </p:cNvPr>
          <p:cNvSpPr/>
          <p:nvPr/>
        </p:nvSpPr>
        <p:spPr>
          <a:xfrm>
            <a:off x="0" y="733969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GAN</a:t>
            </a:r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 구조</a:t>
            </a:r>
            <a:endParaRPr lang="en-US" altLang="ko-KR" sz="2000" b="1" dirty="0"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9" name="Rectangle 99">
            <a:extLst>
              <a:ext uri="{FF2B5EF4-FFF2-40B4-BE49-F238E27FC236}">
                <a16:creationId xmlns:a16="http://schemas.microsoft.com/office/drawing/2014/main" id="{FC468AEC-E6F0-47A6-8A96-829D3C560D69}"/>
              </a:ext>
            </a:extLst>
          </p:cNvPr>
          <p:cNvSpPr/>
          <p:nvPr/>
        </p:nvSpPr>
        <p:spPr>
          <a:xfrm>
            <a:off x="0" y="31197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Generative Adversarial Network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374033C-E7DE-4B60-839B-88F81E503A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78"/>
          <a:stretch/>
        </p:blipFill>
        <p:spPr>
          <a:xfrm>
            <a:off x="408559" y="2274784"/>
            <a:ext cx="5892850" cy="279022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1934E3F-7FCF-4989-A04C-D4CB6E4E3164}"/>
              </a:ext>
            </a:extLst>
          </p:cNvPr>
          <p:cNvSpPr txBox="1"/>
          <p:nvPr/>
        </p:nvSpPr>
        <p:spPr>
          <a:xfrm>
            <a:off x="70628" y="6239147"/>
            <a:ext cx="126166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Ref : </a:t>
            </a:r>
            <a:r>
              <a:rPr lang="en-US" altLang="ko-KR" sz="1200" dirty="0">
                <a:hlinkClick r:id="rId3"/>
              </a:rPr>
              <a:t>https://www.slideshare.net/ssuser5ac863/gan-77392547</a:t>
            </a:r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1144795-E084-4DCA-9A8B-D0CC6E80DF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2165" y="1767121"/>
            <a:ext cx="5168348" cy="38055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38F4767-9E19-47E7-83C1-BE8312C94DC7}"/>
              </a:ext>
            </a:extLst>
          </p:cNvPr>
          <p:cNvSpPr txBox="1"/>
          <p:nvPr/>
        </p:nvSpPr>
        <p:spPr>
          <a:xfrm>
            <a:off x="1348659" y="5783642"/>
            <a:ext cx="9494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C00000"/>
                </a:solidFill>
              </a:rPr>
              <a:t>Discriminator</a:t>
            </a:r>
            <a:r>
              <a:rPr lang="ko-KR" altLang="en-US" b="1" dirty="0">
                <a:solidFill>
                  <a:srgbClr val="002060"/>
                </a:solidFill>
              </a:rPr>
              <a:t>와 </a:t>
            </a:r>
            <a:r>
              <a:rPr lang="en-US" altLang="ko-KR" b="1" dirty="0">
                <a:solidFill>
                  <a:schemeClr val="accent6"/>
                </a:solidFill>
              </a:rPr>
              <a:t>Generator</a:t>
            </a:r>
            <a:r>
              <a:rPr lang="ko-KR" altLang="en-US" b="1" dirty="0">
                <a:solidFill>
                  <a:srgbClr val="002060"/>
                </a:solidFill>
              </a:rPr>
              <a:t>를 번갈아 가면서 학습</a:t>
            </a:r>
            <a:endParaRPr lang="en-US" altLang="ko-KR" b="1" dirty="0">
              <a:solidFill>
                <a:srgbClr val="002060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3CC45FA-AFEF-4916-B91C-94F4661B41D5}"/>
              </a:ext>
            </a:extLst>
          </p:cNvPr>
          <p:cNvSpPr/>
          <p:nvPr/>
        </p:nvSpPr>
        <p:spPr>
          <a:xfrm>
            <a:off x="6579705" y="4929703"/>
            <a:ext cx="5310808" cy="587070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B96C201-C2DE-45A3-B495-E9E930773E4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89025"/>
          <a:stretch/>
        </p:blipFill>
        <p:spPr>
          <a:xfrm>
            <a:off x="2723322" y="1282712"/>
            <a:ext cx="6745356" cy="421546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94538713-8469-4D6D-B5C9-DE3DEBD76B0A}"/>
              </a:ext>
            </a:extLst>
          </p:cNvPr>
          <p:cNvSpPr/>
          <p:nvPr/>
        </p:nvSpPr>
        <p:spPr>
          <a:xfrm>
            <a:off x="6722165" y="1163509"/>
            <a:ext cx="2332383" cy="508358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6818D5D-1029-44BD-8D31-5313268CD1A7}"/>
              </a:ext>
            </a:extLst>
          </p:cNvPr>
          <p:cNvSpPr/>
          <p:nvPr/>
        </p:nvSpPr>
        <p:spPr>
          <a:xfrm>
            <a:off x="566530" y="3171137"/>
            <a:ext cx="5168348" cy="1917515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3622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99">
            <a:extLst>
              <a:ext uri="{FF2B5EF4-FFF2-40B4-BE49-F238E27FC236}">
                <a16:creationId xmlns:a16="http://schemas.microsoft.com/office/drawing/2014/main" id="{00E243F3-2CB6-4224-B894-1068629863F8}"/>
              </a:ext>
            </a:extLst>
          </p:cNvPr>
          <p:cNvSpPr/>
          <p:nvPr/>
        </p:nvSpPr>
        <p:spPr>
          <a:xfrm>
            <a:off x="0" y="733969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우리가 풀어야 할 것 </a:t>
            </a:r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: GAN</a:t>
            </a:r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 </a:t>
            </a:r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Loss</a:t>
            </a:r>
          </a:p>
        </p:txBody>
      </p:sp>
      <p:sp>
        <p:nvSpPr>
          <p:cNvPr id="9" name="Rectangle 99">
            <a:extLst>
              <a:ext uri="{FF2B5EF4-FFF2-40B4-BE49-F238E27FC236}">
                <a16:creationId xmlns:a16="http://schemas.microsoft.com/office/drawing/2014/main" id="{FC468AEC-E6F0-47A6-8A96-829D3C560D69}"/>
              </a:ext>
            </a:extLst>
          </p:cNvPr>
          <p:cNvSpPr/>
          <p:nvPr/>
        </p:nvSpPr>
        <p:spPr>
          <a:xfrm>
            <a:off x="0" y="31197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Generative Adversarial Network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66BD0F2-4DA3-4EF2-B274-F485189874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9025"/>
          <a:stretch/>
        </p:blipFill>
        <p:spPr>
          <a:xfrm>
            <a:off x="2505956" y="1591852"/>
            <a:ext cx="6176111" cy="385971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88B4D646-FB68-4B7A-95DF-ABF67040A047}"/>
              </a:ext>
            </a:extLst>
          </p:cNvPr>
          <p:cNvSpPr/>
          <p:nvPr/>
        </p:nvSpPr>
        <p:spPr>
          <a:xfrm>
            <a:off x="4632407" y="1556430"/>
            <a:ext cx="1449990" cy="33573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54D8777-4F86-48AC-A758-CD776DD21B4E}"/>
              </a:ext>
            </a:extLst>
          </p:cNvPr>
          <p:cNvSpPr/>
          <p:nvPr/>
        </p:nvSpPr>
        <p:spPr>
          <a:xfrm>
            <a:off x="3548373" y="1556430"/>
            <a:ext cx="281868" cy="33573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1964014-C113-4C81-A57D-9A6FEF6FAC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9025"/>
          <a:stretch/>
        </p:blipFill>
        <p:spPr>
          <a:xfrm>
            <a:off x="2505956" y="4212491"/>
            <a:ext cx="6176111" cy="385971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608FFD23-0ED2-44FB-A657-C02CE576B08B}"/>
              </a:ext>
            </a:extLst>
          </p:cNvPr>
          <p:cNvSpPr/>
          <p:nvPr/>
        </p:nvSpPr>
        <p:spPr>
          <a:xfrm>
            <a:off x="6167334" y="4103347"/>
            <a:ext cx="2135552" cy="465457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68E7E6D-8D1E-4C36-B9C0-D3B4F5C55F72}"/>
              </a:ext>
            </a:extLst>
          </p:cNvPr>
          <p:cNvSpPr/>
          <p:nvPr/>
        </p:nvSpPr>
        <p:spPr>
          <a:xfrm flipH="1">
            <a:off x="3202314" y="4133005"/>
            <a:ext cx="346057" cy="465457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5527516-93F4-4A71-9372-8CAE95BFC717}"/>
              </a:ext>
            </a:extLst>
          </p:cNvPr>
          <p:cNvSpPr/>
          <p:nvPr/>
        </p:nvSpPr>
        <p:spPr>
          <a:xfrm>
            <a:off x="6247053" y="1556430"/>
            <a:ext cx="1945171" cy="33573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8589420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99">
            <a:extLst>
              <a:ext uri="{FF2B5EF4-FFF2-40B4-BE49-F238E27FC236}">
                <a16:creationId xmlns:a16="http://schemas.microsoft.com/office/drawing/2014/main" id="{FC468AEC-E6F0-47A6-8A96-829D3C560D69}"/>
              </a:ext>
            </a:extLst>
          </p:cNvPr>
          <p:cNvSpPr/>
          <p:nvPr/>
        </p:nvSpPr>
        <p:spPr>
          <a:xfrm>
            <a:off x="0" y="31197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Generative Adversarial Network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66BD0F2-4DA3-4EF2-B274-F485189874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9025"/>
          <a:stretch/>
        </p:blipFill>
        <p:spPr>
          <a:xfrm>
            <a:off x="2505956" y="1591852"/>
            <a:ext cx="6176111" cy="385971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88B4D646-FB68-4B7A-95DF-ABF67040A047}"/>
              </a:ext>
            </a:extLst>
          </p:cNvPr>
          <p:cNvSpPr/>
          <p:nvPr/>
        </p:nvSpPr>
        <p:spPr>
          <a:xfrm>
            <a:off x="4632407" y="1556430"/>
            <a:ext cx="1449990" cy="33573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54D8777-4F86-48AC-A758-CD776DD21B4E}"/>
              </a:ext>
            </a:extLst>
          </p:cNvPr>
          <p:cNvSpPr/>
          <p:nvPr/>
        </p:nvSpPr>
        <p:spPr>
          <a:xfrm>
            <a:off x="3548373" y="1556430"/>
            <a:ext cx="281868" cy="33573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A60A08-06A9-4B2F-B426-BE24D9CBDE11}"/>
              </a:ext>
            </a:extLst>
          </p:cNvPr>
          <p:cNvSpPr txBox="1"/>
          <p:nvPr/>
        </p:nvSpPr>
        <p:spPr>
          <a:xfrm>
            <a:off x="3465108" y="2095958"/>
            <a:ext cx="41433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  (1) = </a:t>
            </a:r>
            <a:r>
              <a:rPr lang="en-US" altLang="ko-KR" sz="1400" b="1" dirty="0" err="1"/>
              <a:t>P_real</a:t>
            </a:r>
            <a:r>
              <a:rPr lang="en-US" altLang="ko-KR" sz="1400" b="1" dirty="0"/>
              <a:t> * Log(D(x))  </a:t>
            </a:r>
            <a:r>
              <a:rPr lang="en-US" altLang="ko-KR" sz="1400" b="1" dirty="0">
                <a:solidFill>
                  <a:schemeClr val="bg2">
                    <a:lumMod val="75000"/>
                  </a:schemeClr>
                </a:solidFill>
              </a:rPr>
              <a:t>+ (1 – </a:t>
            </a:r>
            <a:r>
              <a:rPr lang="en-US" altLang="ko-KR" sz="1400" b="1" dirty="0" err="1">
                <a:solidFill>
                  <a:schemeClr val="bg2">
                    <a:lumMod val="75000"/>
                  </a:schemeClr>
                </a:solidFill>
              </a:rPr>
              <a:t>P_real</a:t>
            </a:r>
            <a:r>
              <a:rPr lang="en-US" altLang="ko-KR" sz="1400" b="1" dirty="0">
                <a:solidFill>
                  <a:schemeClr val="bg2">
                    <a:lumMod val="75000"/>
                  </a:schemeClr>
                </a:solidFill>
              </a:rPr>
              <a:t>) * (1 – log(D(x))</a:t>
            </a:r>
            <a:endParaRPr lang="ko-KR" altLang="en-US" sz="14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E283455-FA68-4E39-9B98-97258BC8CD74}"/>
              </a:ext>
            </a:extLst>
          </p:cNvPr>
          <p:cNvSpPr txBox="1"/>
          <p:nvPr/>
        </p:nvSpPr>
        <p:spPr>
          <a:xfrm>
            <a:off x="4916494" y="2921712"/>
            <a:ext cx="45965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(2)  =  (  </a:t>
            </a:r>
            <a:r>
              <a:rPr lang="en-US" altLang="ko-KR" sz="1400" b="1" dirty="0" err="1"/>
              <a:t>P_fake</a:t>
            </a:r>
            <a:r>
              <a:rPr lang="en-US" altLang="ko-KR" sz="1400" b="1" dirty="0"/>
              <a:t> * Log(1-D(G(z)))</a:t>
            </a:r>
            <a:r>
              <a:rPr lang="en-US" altLang="ko-KR" sz="1400" b="1" dirty="0">
                <a:solidFill>
                  <a:schemeClr val="bg2">
                    <a:lumMod val="75000"/>
                  </a:schemeClr>
                </a:solidFill>
              </a:rPr>
              <a:t>  + (1 – </a:t>
            </a:r>
            <a:r>
              <a:rPr lang="en-US" altLang="ko-KR" sz="1400" b="1" dirty="0" err="1">
                <a:solidFill>
                  <a:schemeClr val="bg2">
                    <a:lumMod val="75000"/>
                  </a:schemeClr>
                </a:solidFill>
              </a:rPr>
              <a:t>P_fake</a:t>
            </a:r>
            <a:r>
              <a:rPr lang="en-US" altLang="ko-KR" sz="1400" b="1" dirty="0">
                <a:solidFill>
                  <a:schemeClr val="bg2">
                    <a:lumMod val="75000"/>
                  </a:schemeClr>
                </a:solidFill>
              </a:rPr>
              <a:t>) * (log(D(G(z))</a:t>
            </a:r>
            <a:endParaRPr lang="ko-KR" altLang="en-US" sz="1400" b="1" dirty="0">
              <a:solidFill>
                <a:schemeClr val="bg2">
                  <a:lumMod val="75000"/>
                </a:schemeClr>
              </a:solidFill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018D8A74-37AC-4441-B857-0CF456440EBE}"/>
              </a:ext>
            </a:extLst>
          </p:cNvPr>
          <p:cNvCxnSpPr>
            <a:cxnSpLocks/>
          </p:cNvCxnSpPr>
          <p:nvPr/>
        </p:nvCxnSpPr>
        <p:spPr>
          <a:xfrm>
            <a:off x="3548372" y="1910393"/>
            <a:ext cx="0" cy="1362274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5527516-93F4-4A71-9372-8CAE95BFC717}"/>
              </a:ext>
            </a:extLst>
          </p:cNvPr>
          <p:cNvSpPr/>
          <p:nvPr/>
        </p:nvSpPr>
        <p:spPr>
          <a:xfrm>
            <a:off x="6247053" y="1556430"/>
            <a:ext cx="1945171" cy="33573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74996215-2B76-437F-825D-58E621809C09}"/>
              </a:ext>
            </a:extLst>
          </p:cNvPr>
          <p:cNvCxnSpPr>
            <a:cxnSpLocks/>
          </p:cNvCxnSpPr>
          <p:nvPr/>
        </p:nvCxnSpPr>
        <p:spPr>
          <a:xfrm>
            <a:off x="8164674" y="1892163"/>
            <a:ext cx="0" cy="973951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E1109108-F894-499D-98A5-D9D99B92191B}"/>
              </a:ext>
            </a:extLst>
          </p:cNvPr>
          <p:cNvSpPr txBox="1"/>
          <p:nvPr/>
        </p:nvSpPr>
        <p:spPr>
          <a:xfrm>
            <a:off x="2825440" y="3419732"/>
            <a:ext cx="3073181" cy="3099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  D</a:t>
            </a:r>
            <a:r>
              <a:rPr lang="ko-KR" altLang="en-US" sz="1400" b="1" dirty="0"/>
              <a:t>에 대하여 </a:t>
            </a:r>
            <a:r>
              <a:rPr lang="en-US" altLang="ko-KR" sz="1400" b="1" dirty="0"/>
              <a:t>minimize( -1 * ((1) + (2))</a:t>
            </a:r>
            <a:endParaRPr lang="ko-KR" altLang="en-US" sz="1400" b="1" dirty="0"/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1BC3026-3107-4900-8B9A-FB5979E0E3E9}"/>
              </a:ext>
            </a:extLst>
          </p:cNvPr>
          <p:cNvCxnSpPr>
            <a:cxnSpLocks/>
          </p:cNvCxnSpPr>
          <p:nvPr/>
        </p:nvCxnSpPr>
        <p:spPr>
          <a:xfrm>
            <a:off x="4723288" y="1910393"/>
            <a:ext cx="0" cy="185566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99">
            <a:extLst>
              <a:ext uri="{FF2B5EF4-FFF2-40B4-BE49-F238E27FC236}">
                <a16:creationId xmlns:a16="http://schemas.microsoft.com/office/drawing/2014/main" id="{56D24517-5421-4565-8912-B4FD8962ECFA}"/>
              </a:ext>
            </a:extLst>
          </p:cNvPr>
          <p:cNvSpPr/>
          <p:nvPr/>
        </p:nvSpPr>
        <p:spPr>
          <a:xfrm>
            <a:off x="0" y="733969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우리가 풀어야 할 것 </a:t>
            </a:r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: GAN</a:t>
            </a:r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 </a:t>
            </a:r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Loss</a:t>
            </a: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5216833F-FFD6-4B67-B1C1-9441D7E57D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9025"/>
          <a:stretch/>
        </p:blipFill>
        <p:spPr>
          <a:xfrm>
            <a:off x="2505956" y="4212491"/>
            <a:ext cx="6176111" cy="385971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1F3F240B-C0D0-4EE2-8F67-E46A03BE72E3}"/>
              </a:ext>
            </a:extLst>
          </p:cNvPr>
          <p:cNvSpPr/>
          <p:nvPr/>
        </p:nvSpPr>
        <p:spPr>
          <a:xfrm>
            <a:off x="6167334" y="4103347"/>
            <a:ext cx="2135552" cy="465457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E8F7849-D79F-4653-BAE8-1875EB5ABBB1}"/>
              </a:ext>
            </a:extLst>
          </p:cNvPr>
          <p:cNvSpPr/>
          <p:nvPr/>
        </p:nvSpPr>
        <p:spPr>
          <a:xfrm flipH="1">
            <a:off x="3202314" y="4133005"/>
            <a:ext cx="346057" cy="465457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2676018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99">
            <a:extLst>
              <a:ext uri="{FF2B5EF4-FFF2-40B4-BE49-F238E27FC236}">
                <a16:creationId xmlns:a16="http://schemas.microsoft.com/office/drawing/2014/main" id="{FC468AEC-E6F0-47A6-8A96-829D3C560D69}"/>
              </a:ext>
            </a:extLst>
          </p:cNvPr>
          <p:cNvSpPr/>
          <p:nvPr/>
        </p:nvSpPr>
        <p:spPr>
          <a:xfrm>
            <a:off x="0" y="31197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Generative Adversarial Network</a:t>
            </a: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454E8117-7624-4E0C-B010-6CF9CC933101}"/>
              </a:ext>
            </a:extLst>
          </p:cNvPr>
          <p:cNvGrpSpPr/>
          <p:nvPr/>
        </p:nvGrpSpPr>
        <p:grpSpPr>
          <a:xfrm>
            <a:off x="2505956" y="1556430"/>
            <a:ext cx="7007054" cy="4189024"/>
            <a:chOff x="2494722" y="1210355"/>
            <a:chExt cx="7652886" cy="4575122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A66BD0F2-4DA3-4EF2-B274-F485189874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89025"/>
            <a:stretch/>
          </p:blipFill>
          <p:spPr>
            <a:xfrm>
              <a:off x="2494722" y="1249042"/>
              <a:ext cx="6745356" cy="421546"/>
            </a:xfrm>
            <a:prstGeom prst="rect">
              <a:avLst/>
            </a:prstGeom>
          </p:spPr>
        </p:pic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88B4D646-FB68-4B7A-95DF-ABF67040A047}"/>
                </a:ext>
              </a:extLst>
            </p:cNvPr>
            <p:cNvSpPr/>
            <p:nvPr/>
          </p:nvSpPr>
          <p:spPr>
            <a:xfrm>
              <a:off x="4817166" y="1210355"/>
              <a:ext cx="1583634" cy="366677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254D8777-4F86-48AC-A758-CD776DD21B4E}"/>
                </a:ext>
              </a:extLst>
            </p:cNvPr>
            <p:cNvSpPr/>
            <p:nvPr/>
          </p:nvSpPr>
          <p:spPr>
            <a:xfrm>
              <a:off x="3633217" y="1210355"/>
              <a:ext cx="307847" cy="366677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/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01964014-C113-4C81-A57D-9A6FEF6FAC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89025"/>
            <a:stretch/>
          </p:blipFill>
          <p:spPr>
            <a:xfrm>
              <a:off x="2494722" y="4111222"/>
              <a:ext cx="6745356" cy="421546"/>
            </a:xfrm>
            <a:prstGeom prst="rect">
              <a:avLst/>
            </a:prstGeom>
          </p:spPr>
        </p:pic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608FFD23-0ED2-44FB-A657-C02CE576B08B}"/>
                </a:ext>
              </a:extLst>
            </p:cNvPr>
            <p:cNvSpPr/>
            <p:nvPr/>
          </p:nvSpPr>
          <p:spPr>
            <a:xfrm>
              <a:off x="6493565" y="3992019"/>
              <a:ext cx="2332383" cy="508358"/>
            </a:xfrm>
            <a:prstGeom prst="rect">
              <a:avLst/>
            </a:prstGeom>
            <a:noFill/>
            <a:ln w="381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C68E7E6D-8D1E-4C36-B9C0-D3B4F5C55F72}"/>
                </a:ext>
              </a:extLst>
            </p:cNvPr>
            <p:cNvSpPr/>
            <p:nvPr/>
          </p:nvSpPr>
          <p:spPr>
            <a:xfrm flipH="1">
              <a:off x="3255263" y="4024410"/>
              <a:ext cx="377953" cy="508358"/>
            </a:xfrm>
            <a:prstGeom prst="rect">
              <a:avLst/>
            </a:prstGeom>
            <a:noFill/>
            <a:ln w="381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7A60A08-06A9-4B2F-B426-BE24D9CBDE11}"/>
                </a:ext>
              </a:extLst>
            </p:cNvPr>
            <p:cNvSpPr txBox="1"/>
            <p:nvPr/>
          </p:nvSpPr>
          <p:spPr>
            <a:xfrm>
              <a:off x="3542278" y="1799611"/>
              <a:ext cx="4525199" cy="3361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/>
                <a:t>  (1) = </a:t>
              </a:r>
              <a:r>
                <a:rPr lang="en-US" altLang="ko-KR" sz="1400" b="1" dirty="0" err="1"/>
                <a:t>P_real</a:t>
              </a:r>
              <a:r>
                <a:rPr lang="en-US" altLang="ko-KR" sz="1400" b="1" dirty="0"/>
                <a:t> * Log(D(x))  </a:t>
              </a:r>
              <a:r>
                <a:rPr lang="en-US" altLang="ko-KR" sz="1400" b="1" dirty="0">
                  <a:solidFill>
                    <a:schemeClr val="bg2">
                      <a:lumMod val="75000"/>
                    </a:schemeClr>
                  </a:solidFill>
                </a:rPr>
                <a:t>+ (1 – </a:t>
              </a:r>
              <a:r>
                <a:rPr lang="en-US" altLang="ko-KR" sz="1400" b="1" dirty="0" err="1">
                  <a:solidFill>
                    <a:schemeClr val="bg2">
                      <a:lumMod val="75000"/>
                    </a:schemeClr>
                  </a:solidFill>
                </a:rPr>
                <a:t>P_real</a:t>
              </a:r>
              <a:r>
                <a:rPr lang="en-US" altLang="ko-KR" sz="1400" b="1" dirty="0">
                  <a:solidFill>
                    <a:schemeClr val="bg2">
                      <a:lumMod val="75000"/>
                    </a:schemeClr>
                  </a:solidFill>
                </a:rPr>
                <a:t>) * (1 – log(D(x))</a:t>
              </a:r>
              <a:endParaRPr lang="ko-KR" altLang="en-US" sz="1400" b="1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E283455-FA68-4E39-9B98-97258BC8CD74}"/>
                </a:ext>
              </a:extLst>
            </p:cNvPr>
            <p:cNvSpPr txBox="1"/>
            <p:nvPr/>
          </p:nvSpPr>
          <p:spPr>
            <a:xfrm>
              <a:off x="5127437" y="2701474"/>
              <a:ext cx="5020171" cy="3361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/>
                <a:t>(2)  =  (  </a:t>
              </a:r>
              <a:r>
                <a:rPr lang="en-US" altLang="ko-KR" sz="1400" b="1" dirty="0" err="1"/>
                <a:t>P_fake</a:t>
              </a:r>
              <a:r>
                <a:rPr lang="en-US" altLang="ko-KR" sz="1400" b="1" dirty="0"/>
                <a:t> * Log(1-D(G(z)))</a:t>
              </a:r>
              <a:r>
                <a:rPr lang="en-US" altLang="ko-KR" sz="1400" b="1" dirty="0">
                  <a:solidFill>
                    <a:schemeClr val="bg2">
                      <a:lumMod val="75000"/>
                    </a:schemeClr>
                  </a:solidFill>
                </a:rPr>
                <a:t>  + (1 – </a:t>
              </a:r>
              <a:r>
                <a:rPr lang="en-US" altLang="ko-KR" sz="1400" b="1" dirty="0" err="1">
                  <a:solidFill>
                    <a:schemeClr val="bg2">
                      <a:lumMod val="75000"/>
                    </a:schemeClr>
                  </a:solidFill>
                </a:rPr>
                <a:t>P_fake</a:t>
              </a:r>
              <a:r>
                <a:rPr lang="en-US" altLang="ko-KR" sz="1400" b="1" dirty="0">
                  <a:solidFill>
                    <a:schemeClr val="bg2">
                      <a:lumMod val="75000"/>
                    </a:schemeClr>
                  </a:solidFill>
                </a:rPr>
                <a:t>) * (log(D(G(z))</a:t>
              </a:r>
              <a:endParaRPr lang="ko-KR" altLang="en-US" sz="1400" b="1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  <p:cxnSp>
          <p:nvCxnSpPr>
            <p:cNvPr id="23" name="직선 화살표 연결선 22">
              <a:extLst>
                <a:ext uri="{FF2B5EF4-FFF2-40B4-BE49-F238E27FC236}">
                  <a16:creationId xmlns:a16="http://schemas.microsoft.com/office/drawing/2014/main" id="{018D8A74-37AC-4441-B857-0CF456440EBE}"/>
                </a:ext>
              </a:extLst>
            </p:cNvPr>
            <p:cNvCxnSpPr>
              <a:cxnSpLocks/>
            </p:cNvCxnSpPr>
            <p:nvPr/>
          </p:nvCxnSpPr>
          <p:spPr>
            <a:xfrm>
              <a:off x="3633216" y="1596942"/>
              <a:ext cx="0" cy="1487833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35527516-93F4-4A71-9372-8CAE95BFC717}"/>
                </a:ext>
              </a:extLst>
            </p:cNvPr>
            <p:cNvSpPr/>
            <p:nvPr/>
          </p:nvSpPr>
          <p:spPr>
            <a:xfrm>
              <a:off x="6580632" y="1210355"/>
              <a:ext cx="2124455" cy="366677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/>
            </a:p>
          </p:txBody>
        </p:sp>
        <p:cxnSp>
          <p:nvCxnSpPr>
            <p:cNvPr id="26" name="직선 화살표 연결선 25">
              <a:extLst>
                <a:ext uri="{FF2B5EF4-FFF2-40B4-BE49-F238E27FC236}">
                  <a16:creationId xmlns:a16="http://schemas.microsoft.com/office/drawing/2014/main" id="{74996215-2B76-437F-825D-58E621809C09}"/>
                </a:ext>
              </a:extLst>
            </p:cNvPr>
            <p:cNvCxnSpPr>
              <a:cxnSpLocks/>
            </p:cNvCxnSpPr>
            <p:nvPr/>
          </p:nvCxnSpPr>
          <p:spPr>
            <a:xfrm>
              <a:off x="8674997" y="1577032"/>
              <a:ext cx="0" cy="1063719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1109108-F894-499D-98A5-D9D99B92191B}"/>
                </a:ext>
              </a:extLst>
            </p:cNvPr>
            <p:cNvSpPr txBox="1"/>
            <p:nvPr/>
          </p:nvSpPr>
          <p:spPr>
            <a:xfrm>
              <a:off x="2843653" y="3245396"/>
              <a:ext cx="335643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/>
                <a:t>  D</a:t>
              </a:r>
              <a:r>
                <a:rPr lang="ko-KR" altLang="en-US" sz="1400" b="1" dirty="0"/>
                <a:t>에 대하여 </a:t>
              </a:r>
              <a:r>
                <a:rPr lang="en-US" altLang="ko-KR" sz="1400" b="1" dirty="0"/>
                <a:t>minimize( -1 * ((1) + (2))</a:t>
              </a:r>
              <a:endParaRPr lang="ko-KR" altLang="en-US" sz="1400" b="1" dirty="0"/>
            </a:p>
          </p:txBody>
        </p:sp>
        <p:cxnSp>
          <p:nvCxnSpPr>
            <p:cNvPr id="35" name="직선 화살표 연결선 34">
              <a:extLst>
                <a:ext uri="{FF2B5EF4-FFF2-40B4-BE49-F238E27FC236}">
                  <a16:creationId xmlns:a16="http://schemas.microsoft.com/office/drawing/2014/main" id="{C1BC3026-3107-4900-8B9A-FB5979E0E3E9}"/>
                </a:ext>
              </a:extLst>
            </p:cNvPr>
            <p:cNvCxnSpPr>
              <a:cxnSpLocks/>
            </p:cNvCxnSpPr>
            <p:nvPr/>
          </p:nvCxnSpPr>
          <p:spPr>
            <a:xfrm>
              <a:off x="4916423" y="1596942"/>
              <a:ext cx="0" cy="202669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F601B5B-9EFA-495B-ABD7-D717A679BF9A}"/>
                </a:ext>
              </a:extLst>
            </p:cNvPr>
            <p:cNvSpPr txBox="1"/>
            <p:nvPr/>
          </p:nvSpPr>
          <p:spPr>
            <a:xfrm>
              <a:off x="5127437" y="4651971"/>
              <a:ext cx="5020171" cy="3361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/>
                <a:t>(1)  =  (  </a:t>
              </a:r>
              <a:r>
                <a:rPr lang="en-US" altLang="ko-KR" sz="1400" b="1" dirty="0" err="1"/>
                <a:t>P_fake</a:t>
              </a:r>
              <a:r>
                <a:rPr lang="en-US" altLang="ko-KR" sz="1400" b="1" dirty="0"/>
                <a:t> * Log(1-D(G(z)))</a:t>
              </a:r>
              <a:r>
                <a:rPr lang="en-US" altLang="ko-KR" sz="1400" b="1" dirty="0">
                  <a:solidFill>
                    <a:schemeClr val="bg2">
                      <a:lumMod val="75000"/>
                    </a:schemeClr>
                  </a:solidFill>
                </a:rPr>
                <a:t>  + (1 – </a:t>
              </a:r>
              <a:r>
                <a:rPr lang="en-US" altLang="ko-KR" sz="1400" b="1" dirty="0" err="1">
                  <a:solidFill>
                    <a:schemeClr val="bg2">
                      <a:lumMod val="75000"/>
                    </a:schemeClr>
                  </a:solidFill>
                </a:rPr>
                <a:t>P_fake</a:t>
              </a:r>
              <a:r>
                <a:rPr lang="en-US" altLang="ko-KR" sz="1400" b="1" dirty="0">
                  <a:solidFill>
                    <a:schemeClr val="bg2">
                      <a:lumMod val="75000"/>
                    </a:schemeClr>
                  </a:solidFill>
                </a:rPr>
                <a:t>) * (log(D(G(z))</a:t>
              </a:r>
              <a:endParaRPr lang="ko-KR" altLang="en-US" sz="1400" b="1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831F9736-AC61-405F-9E8C-99DA9782D80E}"/>
                </a:ext>
              </a:extLst>
            </p:cNvPr>
            <p:cNvSpPr txBox="1"/>
            <p:nvPr/>
          </p:nvSpPr>
          <p:spPr>
            <a:xfrm>
              <a:off x="2843652" y="5214032"/>
              <a:ext cx="6250597" cy="5714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/>
                <a:t>  G</a:t>
              </a:r>
              <a:r>
                <a:rPr lang="ko-KR" altLang="en-US" sz="1400" b="1" dirty="0"/>
                <a:t>에 대하여 </a:t>
              </a:r>
              <a:r>
                <a:rPr lang="en-US" altLang="ko-KR" sz="1400" b="1" dirty="0"/>
                <a:t>minimize( (1) )  = maximize ( </a:t>
              </a:r>
              <a:r>
                <a:rPr lang="en-US" altLang="ko-KR" sz="1400" b="1" dirty="0" err="1"/>
                <a:t>P_fake</a:t>
              </a:r>
              <a:r>
                <a:rPr lang="en-US" altLang="ko-KR" sz="1400" b="1" dirty="0"/>
                <a:t>*Log(D(G(z)))</a:t>
              </a:r>
            </a:p>
            <a:p>
              <a:r>
                <a:rPr lang="en-US" altLang="ko-KR" sz="1400" b="1" dirty="0"/>
                <a:t>						= minimize  (-1 * </a:t>
              </a:r>
              <a:r>
                <a:rPr lang="en-US" altLang="ko-KR" sz="1400" b="1" dirty="0" err="1"/>
                <a:t>P_fake</a:t>
              </a:r>
              <a:r>
                <a:rPr lang="en-US" altLang="ko-KR" sz="1400" b="1" dirty="0"/>
                <a:t>*Log(D(G(z))  </a:t>
              </a:r>
              <a:endParaRPr lang="ko-KR" altLang="en-US" sz="1400" b="1" dirty="0"/>
            </a:p>
          </p:txBody>
        </p:sp>
        <p:cxnSp>
          <p:nvCxnSpPr>
            <p:cNvPr id="40" name="직선 화살표 연결선 39">
              <a:extLst>
                <a:ext uri="{FF2B5EF4-FFF2-40B4-BE49-F238E27FC236}">
                  <a16:creationId xmlns:a16="http://schemas.microsoft.com/office/drawing/2014/main" id="{EBF65CDA-5849-417D-93DA-5CB435024798}"/>
                </a:ext>
              </a:extLst>
            </p:cNvPr>
            <p:cNvCxnSpPr>
              <a:cxnSpLocks/>
            </p:cNvCxnSpPr>
            <p:nvPr/>
          </p:nvCxnSpPr>
          <p:spPr>
            <a:xfrm>
              <a:off x="3342736" y="4532768"/>
              <a:ext cx="0" cy="488535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C38305A6-60F3-4810-951A-1D3846E2E3CD}"/>
                </a:ext>
              </a:extLst>
            </p:cNvPr>
            <p:cNvCxnSpPr>
              <a:cxnSpLocks/>
            </p:cNvCxnSpPr>
            <p:nvPr/>
          </p:nvCxnSpPr>
          <p:spPr>
            <a:xfrm>
              <a:off x="8435944" y="4500377"/>
              <a:ext cx="0" cy="151594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Rectangle 99">
            <a:extLst>
              <a:ext uri="{FF2B5EF4-FFF2-40B4-BE49-F238E27FC236}">
                <a16:creationId xmlns:a16="http://schemas.microsoft.com/office/drawing/2014/main" id="{56D24517-5421-4565-8912-B4FD8962ECFA}"/>
              </a:ext>
            </a:extLst>
          </p:cNvPr>
          <p:cNvSpPr/>
          <p:nvPr/>
        </p:nvSpPr>
        <p:spPr>
          <a:xfrm>
            <a:off x="0" y="733969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우리가 풀어야 할 것 </a:t>
            </a:r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: GAN</a:t>
            </a:r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 </a:t>
            </a:r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Loss</a:t>
            </a:r>
          </a:p>
        </p:txBody>
      </p:sp>
    </p:spTree>
    <p:extLst>
      <p:ext uri="{BB962C8B-B14F-4D97-AF65-F5344CB8AC3E}">
        <p14:creationId xmlns:p14="http://schemas.microsoft.com/office/powerpoint/2010/main" val="42144060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7757D9-0D43-4943-9279-C1AE578714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63268"/>
            <a:ext cx="10515600" cy="1065744"/>
          </a:xfrm>
        </p:spPr>
        <p:txBody>
          <a:bodyPr/>
          <a:lstStyle/>
          <a:p>
            <a:pPr algn="ctr"/>
            <a:r>
              <a:rPr lang="en-US" altLang="ko-KR" b="1" dirty="0">
                <a:latin typeface="+mj-ea"/>
              </a:rPr>
              <a:t>Auto Encoder</a:t>
            </a:r>
            <a:endParaRPr lang="ko-KR" altLang="ko-KR" b="1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7330265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99">
            <a:extLst>
              <a:ext uri="{FF2B5EF4-FFF2-40B4-BE49-F238E27FC236}">
                <a16:creationId xmlns:a16="http://schemas.microsoft.com/office/drawing/2014/main" id="{FC468AEC-E6F0-47A6-8A96-829D3C560D69}"/>
              </a:ext>
            </a:extLst>
          </p:cNvPr>
          <p:cNvSpPr/>
          <p:nvPr/>
        </p:nvSpPr>
        <p:spPr>
          <a:xfrm>
            <a:off x="0" y="31197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Generative Adversarial Network</a:t>
            </a: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454E8117-7624-4E0C-B010-6CF9CC933101}"/>
              </a:ext>
            </a:extLst>
          </p:cNvPr>
          <p:cNvGrpSpPr/>
          <p:nvPr/>
        </p:nvGrpSpPr>
        <p:grpSpPr>
          <a:xfrm>
            <a:off x="135618" y="1334488"/>
            <a:ext cx="7007054" cy="4189024"/>
            <a:chOff x="2494722" y="1210355"/>
            <a:chExt cx="7652886" cy="4575122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A66BD0F2-4DA3-4EF2-B274-F485189874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89025"/>
            <a:stretch/>
          </p:blipFill>
          <p:spPr>
            <a:xfrm>
              <a:off x="2494722" y="1249042"/>
              <a:ext cx="6745356" cy="421546"/>
            </a:xfrm>
            <a:prstGeom prst="rect">
              <a:avLst/>
            </a:prstGeom>
          </p:spPr>
        </p:pic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88B4D646-FB68-4B7A-95DF-ABF67040A047}"/>
                </a:ext>
              </a:extLst>
            </p:cNvPr>
            <p:cNvSpPr/>
            <p:nvPr/>
          </p:nvSpPr>
          <p:spPr>
            <a:xfrm>
              <a:off x="4817166" y="1210355"/>
              <a:ext cx="1583634" cy="366677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254D8777-4F86-48AC-A758-CD776DD21B4E}"/>
                </a:ext>
              </a:extLst>
            </p:cNvPr>
            <p:cNvSpPr/>
            <p:nvPr/>
          </p:nvSpPr>
          <p:spPr>
            <a:xfrm>
              <a:off x="3633217" y="1210355"/>
              <a:ext cx="307847" cy="366677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/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01964014-C113-4C81-A57D-9A6FEF6FAC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89025"/>
            <a:stretch/>
          </p:blipFill>
          <p:spPr>
            <a:xfrm>
              <a:off x="2494722" y="4111222"/>
              <a:ext cx="6745356" cy="421546"/>
            </a:xfrm>
            <a:prstGeom prst="rect">
              <a:avLst/>
            </a:prstGeom>
          </p:spPr>
        </p:pic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608FFD23-0ED2-44FB-A657-C02CE576B08B}"/>
                </a:ext>
              </a:extLst>
            </p:cNvPr>
            <p:cNvSpPr/>
            <p:nvPr/>
          </p:nvSpPr>
          <p:spPr>
            <a:xfrm>
              <a:off x="6493565" y="3992019"/>
              <a:ext cx="2332383" cy="508358"/>
            </a:xfrm>
            <a:prstGeom prst="rect">
              <a:avLst/>
            </a:prstGeom>
            <a:noFill/>
            <a:ln w="381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C68E7E6D-8D1E-4C36-B9C0-D3B4F5C55F72}"/>
                </a:ext>
              </a:extLst>
            </p:cNvPr>
            <p:cNvSpPr/>
            <p:nvPr/>
          </p:nvSpPr>
          <p:spPr>
            <a:xfrm flipH="1">
              <a:off x="3255263" y="4024410"/>
              <a:ext cx="377953" cy="508358"/>
            </a:xfrm>
            <a:prstGeom prst="rect">
              <a:avLst/>
            </a:prstGeom>
            <a:noFill/>
            <a:ln w="381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7A60A08-06A9-4B2F-B426-BE24D9CBDE11}"/>
                </a:ext>
              </a:extLst>
            </p:cNvPr>
            <p:cNvSpPr txBox="1"/>
            <p:nvPr/>
          </p:nvSpPr>
          <p:spPr>
            <a:xfrm>
              <a:off x="3542278" y="1799611"/>
              <a:ext cx="4525199" cy="3361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/>
                <a:t>  (1) = </a:t>
              </a:r>
              <a:r>
                <a:rPr lang="en-US" altLang="ko-KR" sz="1400" b="1" dirty="0" err="1"/>
                <a:t>P_real</a:t>
              </a:r>
              <a:r>
                <a:rPr lang="en-US" altLang="ko-KR" sz="1400" b="1" dirty="0"/>
                <a:t> * Log(D(x))  </a:t>
              </a:r>
              <a:r>
                <a:rPr lang="en-US" altLang="ko-KR" sz="1400" b="1" dirty="0">
                  <a:solidFill>
                    <a:schemeClr val="bg2">
                      <a:lumMod val="75000"/>
                    </a:schemeClr>
                  </a:solidFill>
                </a:rPr>
                <a:t>+ (1 – </a:t>
              </a:r>
              <a:r>
                <a:rPr lang="en-US" altLang="ko-KR" sz="1400" b="1" dirty="0" err="1">
                  <a:solidFill>
                    <a:schemeClr val="bg2">
                      <a:lumMod val="75000"/>
                    </a:schemeClr>
                  </a:solidFill>
                </a:rPr>
                <a:t>P_real</a:t>
              </a:r>
              <a:r>
                <a:rPr lang="en-US" altLang="ko-KR" sz="1400" b="1" dirty="0">
                  <a:solidFill>
                    <a:schemeClr val="bg2">
                      <a:lumMod val="75000"/>
                    </a:schemeClr>
                  </a:solidFill>
                </a:rPr>
                <a:t>) * (1 – log(D(x))</a:t>
              </a:r>
              <a:endParaRPr lang="ko-KR" altLang="en-US" sz="1400" b="1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E283455-FA68-4E39-9B98-97258BC8CD74}"/>
                </a:ext>
              </a:extLst>
            </p:cNvPr>
            <p:cNvSpPr txBox="1"/>
            <p:nvPr/>
          </p:nvSpPr>
          <p:spPr>
            <a:xfrm>
              <a:off x="5127437" y="2701474"/>
              <a:ext cx="5020171" cy="3361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/>
                <a:t>(2)  =  (  </a:t>
              </a:r>
              <a:r>
                <a:rPr lang="en-US" altLang="ko-KR" sz="1400" b="1" dirty="0" err="1"/>
                <a:t>P_fake</a:t>
              </a:r>
              <a:r>
                <a:rPr lang="en-US" altLang="ko-KR" sz="1400" b="1" dirty="0"/>
                <a:t> * Log(1-D(G(z)))</a:t>
              </a:r>
              <a:r>
                <a:rPr lang="en-US" altLang="ko-KR" sz="1400" b="1" dirty="0">
                  <a:solidFill>
                    <a:schemeClr val="bg2">
                      <a:lumMod val="75000"/>
                    </a:schemeClr>
                  </a:solidFill>
                </a:rPr>
                <a:t>  + (1 – </a:t>
              </a:r>
              <a:r>
                <a:rPr lang="en-US" altLang="ko-KR" sz="1400" b="1" dirty="0" err="1">
                  <a:solidFill>
                    <a:schemeClr val="bg2">
                      <a:lumMod val="75000"/>
                    </a:schemeClr>
                  </a:solidFill>
                </a:rPr>
                <a:t>P_fake</a:t>
              </a:r>
              <a:r>
                <a:rPr lang="en-US" altLang="ko-KR" sz="1400" b="1" dirty="0">
                  <a:solidFill>
                    <a:schemeClr val="bg2">
                      <a:lumMod val="75000"/>
                    </a:schemeClr>
                  </a:solidFill>
                </a:rPr>
                <a:t>) * (log(D(G(z))</a:t>
              </a:r>
              <a:endParaRPr lang="ko-KR" altLang="en-US" sz="1400" b="1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  <p:cxnSp>
          <p:nvCxnSpPr>
            <p:cNvPr id="23" name="직선 화살표 연결선 22">
              <a:extLst>
                <a:ext uri="{FF2B5EF4-FFF2-40B4-BE49-F238E27FC236}">
                  <a16:creationId xmlns:a16="http://schemas.microsoft.com/office/drawing/2014/main" id="{018D8A74-37AC-4441-B857-0CF456440EBE}"/>
                </a:ext>
              </a:extLst>
            </p:cNvPr>
            <p:cNvCxnSpPr>
              <a:cxnSpLocks/>
            </p:cNvCxnSpPr>
            <p:nvPr/>
          </p:nvCxnSpPr>
          <p:spPr>
            <a:xfrm>
              <a:off x="3633216" y="1596942"/>
              <a:ext cx="0" cy="1487833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35527516-93F4-4A71-9372-8CAE95BFC717}"/>
                </a:ext>
              </a:extLst>
            </p:cNvPr>
            <p:cNvSpPr/>
            <p:nvPr/>
          </p:nvSpPr>
          <p:spPr>
            <a:xfrm>
              <a:off x="6580632" y="1210355"/>
              <a:ext cx="2124455" cy="366677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/>
            </a:p>
          </p:txBody>
        </p:sp>
        <p:cxnSp>
          <p:nvCxnSpPr>
            <p:cNvPr id="26" name="직선 화살표 연결선 25">
              <a:extLst>
                <a:ext uri="{FF2B5EF4-FFF2-40B4-BE49-F238E27FC236}">
                  <a16:creationId xmlns:a16="http://schemas.microsoft.com/office/drawing/2014/main" id="{74996215-2B76-437F-825D-58E621809C09}"/>
                </a:ext>
              </a:extLst>
            </p:cNvPr>
            <p:cNvCxnSpPr>
              <a:cxnSpLocks/>
            </p:cNvCxnSpPr>
            <p:nvPr/>
          </p:nvCxnSpPr>
          <p:spPr>
            <a:xfrm>
              <a:off x="8674997" y="1577032"/>
              <a:ext cx="0" cy="1063719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1109108-F894-499D-98A5-D9D99B92191B}"/>
                </a:ext>
              </a:extLst>
            </p:cNvPr>
            <p:cNvSpPr txBox="1"/>
            <p:nvPr/>
          </p:nvSpPr>
          <p:spPr>
            <a:xfrm>
              <a:off x="2843653" y="3245396"/>
              <a:ext cx="335643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/>
                <a:t>  D</a:t>
              </a:r>
              <a:r>
                <a:rPr lang="ko-KR" altLang="en-US" sz="1400" b="1" dirty="0"/>
                <a:t>에 대하여 </a:t>
              </a:r>
              <a:r>
                <a:rPr lang="en-US" altLang="ko-KR" sz="1400" b="1" dirty="0"/>
                <a:t>minimize( -1 * ((1) + (2))</a:t>
              </a:r>
              <a:endParaRPr lang="ko-KR" altLang="en-US" sz="1400" b="1" dirty="0"/>
            </a:p>
          </p:txBody>
        </p:sp>
        <p:cxnSp>
          <p:nvCxnSpPr>
            <p:cNvPr id="35" name="직선 화살표 연결선 34">
              <a:extLst>
                <a:ext uri="{FF2B5EF4-FFF2-40B4-BE49-F238E27FC236}">
                  <a16:creationId xmlns:a16="http://schemas.microsoft.com/office/drawing/2014/main" id="{C1BC3026-3107-4900-8B9A-FB5979E0E3E9}"/>
                </a:ext>
              </a:extLst>
            </p:cNvPr>
            <p:cNvCxnSpPr>
              <a:cxnSpLocks/>
            </p:cNvCxnSpPr>
            <p:nvPr/>
          </p:nvCxnSpPr>
          <p:spPr>
            <a:xfrm>
              <a:off x="4916423" y="1596942"/>
              <a:ext cx="0" cy="202669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F601B5B-9EFA-495B-ABD7-D717A679BF9A}"/>
                </a:ext>
              </a:extLst>
            </p:cNvPr>
            <p:cNvSpPr txBox="1"/>
            <p:nvPr/>
          </p:nvSpPr>
          <p:spPr>
            <a:xfrm>
              <a:off x="5127437" y="4651971"/>
              <a:ext cx="5020171" cy="3361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/>
                <a:t>(1)  =  (  </a:t>
              </a:r>
              <a:r>
                <a:rPr lang="en-US" altLang="ko-KR" sz="1400" b="1" dirty="0" err="1"/>
                <a:t>P_fake</a:t>
              </a:r>
              <a:r>
                <a:rPr lang="en-US" altLang="ko-KR" sz="1400" b="1" dirty="0"/>
                <a:t> * Log(1-D(G(z)))</a:t>
              </a:r>
              <a:r>
                <a:rPr lang="en-US" altLang="ko-KR" sz="1400" b="1" dirty="0">
                  <a:solidFill>
                    <a:schemeClr val="bg2">
                      <a:lumMod val="75000"/>
                    </a:schemeClr>
                  </a:solidFill>
                </a:rPr>
                <a:t>  + (1 – </a:t>
              </a:r>
              <a:r>
                <a:rPr lang="en-US" altLang="ko-KR" sz="1400" b="1" dirty="0" err="1">
                  <a:solidFill>
                    <a:schemeClr val="bg2">
                      <a:lumMod val="75000"/>
                    </a:schemeClr>
                  </a:solidFill>
                </a:rPr>
                <a:t>P_fake</a:t>
              </a:r>
              <a:r>
                <a:rPr lang="en-US" altLang="ko-KR" sz="1400" b="1" dirty="0">
                  <a:solidFill>
                    <a:schemeClr val="bg2">
                      <a:lumMod val="75000"/>
                    </a:schemeClr>
                  </a:solidFill>
                </a:rPr>
                <a:t>) * (log(D(G(z))</a:t>
              </a:r>
              <a:endParaRPr lang="ko-KR" altLang="en-US" sz="1400" b="1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831F9736-AC61-405F-9E8C-99DA9782D80E}"/>
                </a:ext>
              </a:extLst>
            </p:cNvPr>
            <p:cNvSpPr txBox="1"/>
            <p:nvPr/>
          </p:nvSpPr>
          <p:spPr>
            <a:xfrm>
              <a:off x="2843652" y="5214032"/>
              <a:ext cx="6250597" cy="5714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/>
                <a:t>  G</a:t>
              </a:r>
              <a:r>
                <a:rPr lang="ko-KR" altLang="en-US" sz="1400" b="1" dirty="0"/>
                <a:t>에 대하여 </a:t>
              </a:r>
              <a:r>
                <a:rPr lang="en-US" altLang="ko-KR" sz="1400" b="1" dirty="0"/>
                <a:t>minimize( (1) )  = maximize ( </a:t>
              </a:r>
              <a:r>
                <a:rPr lang="en-US" altLang="ko-KR" sz="1400" b="1" dirty="0" err="1"/>
                <a:t>P_fake</a:t>
              </a:r>
              <a:r>
                <a:rPr lang="en-US" altLang="ko-KR" sz="1400" b="1" dirty="0"/>
                <a:t>*Log(D(G(z)))</a:t>
              </a:r>
            </a:p>
            <a:p>
              <a:r>
                <a:rPr lang="en-US" altLang="ko-KR" sz="1400" b="1" dirty="0"/>
                <a:t>						= minimize  (-1 * </a:t>
              </a:r>
              <a:r>
                <a:rPr lang="en-US" altLang="ko-KR" sz="1400" b="1" dirty="0" err="1"/>
                <a:t>P_fake</a:t>
              </a:r>
              <a:r>
                <a:rPr lang="en-US" altLang="ko-KR" sz="1400" b="1" dirty="0"/>
                <a:t>*Log(D(G(z))  </a:t>
              </a:r>
              <a:endParaRPr lang="ko-KR" altLang="en-US" sz="1400" b="1" dirty="0"/>
            </a:p>
          </p:txBody>
        </p:sp>
        <p:cxnSp>
          <p:nvCxnSpPr>
            <p:cNvPr id="40" name="직선 화살표 연결선 39">
              <a:extLst>
                <a:ext uri="{FF2B5EF4-FFF2-40B4-BE49-F238E27FC236}">
                  <a16:creationId xmlns:a16="http://schemas.microsoft.com/office/drawing/2014/main" id="{EBF65CDA-5849-417D-93DA-5CB435024798}"/>
                </a:ext>
              </a:extLst>
            </p:cNvPr>
            <p:cNvCxnSpPr>
              <a:cxnSpLocks/>
            </p:cNvCxnSpPr>
            <p:nvPr/>
          </p:nvCxnSpPr>
          <p:spPr>
            <a:xfrm>
              <a:off x="3342736" y="4532768"/>
              <a:ext cx="0" cy="488535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C38305A6-60F3-4810-951A-1D3846E2E3CD}"/>
                </a:ext>
              </a:extLst>
            </p:cNvPr>
            <p:cNvCxnSpPr>
              <a:cxnSpLocks/>
            </p:cNvCxnSpPr>
            <p:nvPr/>
          </p:nvCxnSpPr>
          <p:spPr>
            <a:xfrm>
              <a:off x="8435944" y="4500377"/>
              <a:ext cx="0" cy="151594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5" name="그림 44">
            <a:extLst>
              <a:ext uri="{FF2B5EF4-FFF2-40B4-BE49-F238E27FC236}">
                <a16:creationId xmlns:a16="http://schemas.microsoft.com/office/drawing/2014/main" id="{DE6FDCD9-BD88-44EE-9B10-8A6E355DCF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0928" y="5721317"/>
            <a:ext cx="6226231" cy="718744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</p:pic>
      <p:sp>
        <p:nvSpPr>
          <p:cNvPr id="25" name="Rectangle 99">
            <a:extLst>
              <a:ext uri="{FF2B5EF4-FFF2-40B4-BE49-F238E27FC236}">
                <a16:creationId xmlns:a16="http://schemas.microsoft.com/office/drawing/2014/main" id="{2547ACC3-02A9-479E-BB2E-EA4494CDA657}"/>
              </a:ext>
            </a:extLst>
          </p:cNvPr>
          <p:cNvSpPr/>
          <p:nvPr/>
        </p:nvSpPr>
        <p:spPr>
          <a:xfrm>
            <a:off x="0" y="733969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우리가 풀어야 할 것 </a:t>
            </a:r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: GAN</a:t>
            </a:r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 </a:t>
            </a:r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Loss</a:t>
            </a:r>
          </a:p>
        </p:txBody>
      </p:sp>
    </p:spTree>
    <p:extLst>
      <p:ext uri="{BB962C8B-B14F-4D97-AF65-F5344CB8AC3E}">
        <p14:creationId xmlns:p14="http://schemas.microsoft.com/office/powerpoint/2010/main" val="14280630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99">
            <a:extLst>
              <a:ext uri="{FF2B5EF4-FFF2-40B4-BE49-F238E27FC236}">
                <a16:creationId xmlns:a16="http://schemas.microsoft.com/office/drawing/2014/main" id="{FC468AEC-E6F0-47A6-8A96-829D3C560D69}"/>
              </a:ext>
            </a:extLst>
          </p:cNvPr>
          <p:cNvSpPr/>
          <p:nvPr/>
        </p:nvSpPr>
        <p:spPr>
          <a:xfrm>
            <a:off x="0" y="31197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Generative Adversarial Network</a:t>
            </a:r>
          </a:p>
        </p:txBody>
      </p:sp>
      <p:sp>
        <p:nvSpPr>
          <p:cNvPr id="25" name="Rectangle 99">
            <a:extLst>
              <a:ext uri="{FF2B5EF4-FFF2-40B4-BE49-F238E27FC236}">
                <a16:creationId xmlns:a16="http://schemas.microsoft.com/office/drawing/2014/main" id="{2547ACC3-02A9-479E-BB2E-EA4494CDA657}"/>
              </a:ext>
            </a:extLst>
          </p:cNvPr>
          <p:cNvSpPr/>
          <p:nvPr/>
        </p:nvSpPr>
        <p:spPr>
          <a:xfrm>
            <a:off x="0" y="733969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Vanilla GAN </a:t>
            </a:r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구현</a:t>
            </a:r>
            <a:endParaRPr lang="en-US" altLang="ko-KR" sz="2000" b="1" dirty="0"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0DF46D2-2E36-49E5-8D7D-F61A3A7CCDAF}"/>
              </a:ext>
            </a:extLst>
          </p:cNvPr>
          <p:cNvSpPr txBox="1"/>
          <p:nvPr/>
        </p:nvSpPr>
        <p:spPr>
          <a:xfrm>
            <a:off x="70628" y="6239147"/>
            <a:ext cx="126166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Ref : </a:t>
            </a:r>
            <a:r>
              <a:rPr lang="en-US" altLang="ko-KR" sz="1200" dirty="0">
                <a:hlinkClick r:id="rId2"/>
              </a:rPr>
              <a:t>www.github.com/ppooiiuuyh</a:t>
            </a:r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200E98F-B6C8-42DB-9E23-7FE3F5F9EF0C}"/>
              </a:ext>
            </a:extLst>
          </p:cNvPr>
          <p:cNvSpPr txBox="1"/>
          <p:nvPr/>
        </p:nvSpPr>
        <p:spPr>
          <a:xfrm>
            <a:off x="356616" y="1581912"/>
            <a:ext cx="829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</a:t>
            </a:r>
            <a:r>
              <a:rPr lang="en-US" altLang="ko-KR" dirty="0" err="1"/>
              <a:t>Colab</a:t>
            </a:r>
            <a:r>
              <a:rPr lang="en-US" altLang="ko-KR" dirty="0"/>
              <a:t> : </a:t>
            </a:r>
            <a:r>
              <a:rPr lang="en-US" altLang="ko-KR" dirty="0">
                <a:hlinkClick r:id="rId3"/>
              </a:rPr>
              <a:t>https://drive.google.com/open?id=1xYCAZTPu38ZD-y-ipgwUkW6pWhFVLrZ0</a:t>
            </a:r>
            <a:r>
              <a:rPr lang="en-US" altLang="ko-KR" dirty="0"/>
              <a:t> 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708372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99">
            <a:extLst>
              <a:ext uri="{FF2B5EF4-FFF2-40B4-BE49-F238E27FC236}">
                <a16:creationId xmlns:a16="http://schemas.microsoft.com/office/drawing/2014/main" id="{00E243F3-2CB6-4224-B894-1068629863F8}"/>
              </a:ext>
            </a:extLst>
          </p:cNvPr>
          <p:cNvSpPr/>
          <p:nvPr/>
        </p:nvSpPr>
        <p:spPr>
          <a:xfrm>
            <a:off x="0" y="733969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GAN vs VAE</a:t>
            </a:r>
          </a:p>
        </p:txBody>
      </p:sp>
      <p:sp>
        <p:nvSpPr>
          <p:cNvPr id="9" name="Rectangle 99">
            <a:extLst>
              <a:ext uri="{FF2B5EF4-FFF2-40B4-BE49-F238E27FC236}">
                <a16:creationId xmlns:a16="http://schemas.microsoft.com/office/drawing/2014/main" id="{FC468AEC-E6F0-47A6-8A96-829D3C560D69}"/>
              </a:ext>
            </a:extLst>
          </p:cNvPr>
          <p:cNvSpPr/>
          <p:nvPr/>
        </p:nvSpPr>
        <p:spPr>
          <a:xfrm>
            <a:off x="0" y="31197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Generative Adversarial Network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BC51324-64E3-4806-86F9-E5BA471060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061" y="2146852"/>
            <a:ext cx="5019675" cy="32004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6BF3686-1A16-471C-A124-CCAB5049B7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9266" y="2243759"/>
            <a:ext cx="4972050" cy="314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53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99">
            <a:extLst>
              <a:ext uri="{FF2B5EF4-FFF2-40B4-BE49-F238E27FC236}">
                <a16:creationId xmlns:a16="http://schemas.microsoft.com/office/drawing/2014/main" id="{00E243F3-2CB6-4224-B894-1068629863F8}"/>
              </a:ext>
            </a:extLst>
          </p:cNvPr>
          <p:cNvSpPr/>
          <p:nvPr/>
        </p:nvSpPr>
        <p:spPr>
          <a:xfrm>
            <a:off x="0" y="733969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GAN vs VAE</a:t>
            </a:r>
          </a:p>
        </p:txBody>
      </p:sp>
      <p:sp>
        <p:nvSpPr>
          <p:cNvPr id="9" name="Rectangle 99">
            <a:extLst>
              <a:ext uri="{FF2B5EF4-FFF2-40B4-BE49-F238E27FC236}">
                <a16:creationId xmlns:a16="http://schemas.microsoft.com/office/drawing/2014/main" id="{FC468AEC-E6F0-47A6-8A96-829D3C560D69}"/>
              </a:ext>
            </a:extLst>
          </p:cNvPr>
          <p:cNvSpPr/>
          <p:nvPr/>
        </p:nvSpPr>
        <p:spPr>
          <a:xfrm>
            <a:off x="0" y="31197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Generative Adversarial Network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A2D318-229B-4609-908B-3E9B697B8AA4}"/>
              </a:ext>
            </a:extLst>
          </p:cNvPr>
          <p:cNvSpPr txBox="1"/>
          <p:nvPr/>
        </p:nvSpPr>
        <p:spPr>
          <a:xfrm>
            <a:off x="573407" y="1519755"/>
            <a:ext cx="949468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rgbClr val="002060"/>
                </a:solidFill>
              </a:rPr>
              <a:t>VAE</a:t>
            </a:r>
            <a:r>
              <a:rPr lang="ko-KR" altLang="en-US" b="1" dirty="0">
                <a:solidFill>
                  <a:srgbClr val="002060"/>
                </a:solidFill>
              </a:rPr>
              <a:t>의 장점 </a:t>
            </a:r>
            <a:r>
              <a:rPr lang="en-US" altLang="ko-KR" b="1" dirty="0">
                <a:solidFill>
                  <a:srgbClr val="002060"/>
                </a:solidFill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rgbClr val="002060"/>
                </a:solidFill>
              </a:rPr>
              <a:t>모델 평가 기준</a:t>
            </a:r>
            <a:r>
              <a:rPr lang="en-US" altLang="ko-KR" b="1" dirty="0">
                <a:solidFill>
                  <a:srgbClr val="002060"/>
                </a:solidFill>
              </a:rPr>
              <a:t>(objective function)</a:t>
            </a:r>
            <a:r>
              <a:rPr lang="ko-KR" altLang="en-US" b="1" dirty="0">
                <a:solidFill>
                  <a:srgbClr val="002060"/>
                </a:solidFill>
              </a:rPr>
              <a:t>이 명확하다</a:t>
            </a:r>
            <a:br>
              <a:rPr lang="en-US" altLang="ko-KR" b="1" dirty="0">
                <a:solidFill>
                  <a:srgbClr val="002060"/>
                </a:solidFill>
              </a:rPr>
            </a:br>
            <a:endParaRPr lang="en-US" altLang="ko-KR" b="1" dirty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rgbClr val="002060"/>
                </a:solidFill>
              </a:rPr>
              <a:t>VAE</a:t>
            </a:r>
            <a:r>
              <a:rPr lang="ko-KR" altLang="en-US" b="1" dirty="0">
                <a:solidFill>
                  <a:srgbClr val="002060"/>
                </a:solidFill>
              </a:rPr>
              <a:t>의 단점 </a:t>
            </a:r>
            <a:r>
              <a:rPr lang="en-US" altLang="ko-KR" b="1" dirty="0">
                <a:solidFill>
                  <a:srgbClr val="002060"/>
                </a:solidFill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rgbClr val="002060"/>
                </a:solidFill>
              </a:rPr>
              <a:t>(GAN</a:t>
            </a:r>
            <a:r>
              <a:rPr lang="ko-KR" altLang="en-US" b="1" dirty="0">
                <a:solidFill>
                  <a:srgbClr val="002060"/>
                </a:solidFill>
              </a:rPr>
              <a:t> 에 비하여</a:t>
            </a:r>
            <a:r>
              <a:rPr lang="en-US" altLang="ko-KR" b="1" dirty="0">
                <a:solidFill>
                  <a:srgbClr val="002060"/>
                </a:solidFill>
              </a:rPr>
              <a:t>) </a:t>
            </a:r>
            <a:r>
              <a:rPr lang="ko-KR" altLang="en-US" b="1" dirty="0">
                <a:solidFill>
                  <a:srgbClr val="002060"/>
                </a:solidFill>
              </a:rPr>
              <a:t>흐릿하다</a:t>
            </a:r>
            <a:br>
              <a:rPr lang="en-US" altLang="ko-KR" b="1" dirty="0">
                <a:solidFill>
                  <a:srgbClr val="002060"/>
                </a:solidFill>
              </a:rPr>
            </a:br>
            <a:br>
              <a:rPr lang="en-US" altLang="ko-KR" b="1" dirty="0">
                <a:solidFill>
                  <a:srgbClr val="002060"/>
                </a:solidFill>
              </a:rPr>
            </a:br>
            <a:br>
              <a:rPr lang="en-US" altLang="ko-KR" b="1" dirty="0">
                <a:solidFill>
                  <a:srgbClr val="002060"/>
                </a:solidFill>
              </a:rPr>
            </a:br>
            <a:br>
              <a:rPr lang="en-US" altLang="ko-KR" b="1" dirty="0">
                <a:solidFill>
                  <a:srgbClr val="002060"/>
                </a:solidFill>
              </a:rPr>
            </a:br>
            <a:endParaRPr lang="en-US" altLang="ko-KR" b="1" dirty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rgbClr val="002060"/>
                </a:solidFill>
              </a:rPr>
              <a:t>GAN</a:t>
            </a:r>
            <a:r>
              <a:rPr lang="ko-KR" altLang="en-US" b="1" dirty="0">
                <a:solidFill>
                  <a:srgbClr val="002060"/>
                </a:solidFill>
              </a:rPr>
              <a:t>의 장점 </a:t>
            </a:r>
            <a:r>
              <a:rPr lang="en-US" altLang="ko-KR" b="1" dirty="0">
                <a:solidFill>
                  <a:srgbClr val="002060"/>
                </a:solidFill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rgbClr val="002060"/>
                </a:solidFill>
              </a:rPr>
              <a:t>선명하다</a:t>
            </a:r>
            <a:br>
              <a:rPr lang="en-US" altLang="ko-KR" b="1" dirty="0">
                <a:solidFill>
                  <a:srgbClr val="002060"/>
                </a:solidFill>
              </a:rPr>
            </a:br>
            <a:endParaRPr lang="en-US" altLang="ko-KR" b="1" dirty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rgbClr val="002060"/>
                </a:solidFill>
              </a:rPr>
              <a:t>GAN</a:t>
            </a:r>
            <a:r>
              <a:rPr lang="ko-KR" altLang="en-US" b="1" dirty="0">
                <a:solidFill>
                  <a:srgbClr val="002060"/>
                </a:solidFill>
              </a:rPr>
              <a:t>의 단점</a:t>
            </a:r>
            <a:r>
              <a:rPr lang="en-US" altLang="ko-KR" b="1" dirty="0">
                <a:solidFill>
                  <a:srgbClr val="002060"/>
                </a:solidFill>
              </a:rPr>
              <a:t> 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rgbClr val="002060"/>
                </a:solidFill>
              </a:rPr>
              <a:t>명확한 평가기준이 없기 때문에 성능 평가가 힘들다 </a:t>
            </a:r>
            <a:r>
              <a:rPr lang="en-US" altLang="ko-KR" b="1" dirty="0">
                <a:solidFill>
                  <a:srgbClr val="002060"/>
                </a:solidFill>
              </a:rPr>
              <a:t>(</a:t>
            </a:r>
            <a:r>
              <a:rPr lang="ko-KR" altLang="en-US" b="1" dirty="0">
                <a:solidFill>
                  <a:srgbClr val="002060"/>
                </a:solidFill>
              </a:rPr>
              <a:t>학습을 언제 마칠지도 못 정함</a:t>
            </a:r>
            <a:r>
              <a:rPr lang="en-US" altLang="ko-KR" b="1" dirty="0">
                <a:solidFill>
                  <a:srgbClr val="002060"/>
                </a:solidFill>
              </a:rPr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rgbClr val="002060"/>
                </a:solidFill>
              </a:rPr>
              <a:t>명확한 평가기준이 없기 때문에 학습이 까다롭다 </a:t>
            </a:r>
            <a:endParaRPr lang="en-US" altLang="ko-KR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13545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7757D9-0D43-4943-9279-C1AE578714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63268"/>
            <a:ext cx="10515600" cy="1065744"/>
          </a:xfrm>
        </p:spPr>
        <p:txBody>
          <a:bodyPr/>
          <a:lstStyle/>
          <a:p>
            <a:pPr algn="ctr"/>
            <a:r>
              <a:rPr lang="en-US" altLang="ko-KR" b="1" dirty="0">
                <a:latin typeface="+mj-ea"/>
              </a:rPr>
              <a:t>Generative Adversarial Network – mode collapse</a:t>
            </a:r>
            <a:endParaRPr lang="ko-KR" altLang="ko-KR" b="1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9586211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99">
            <a:extLst>
              <a:ext uri="{FF2B5EF4-FFF2-40B4-BE49-F238E27FC236}">
                <a16:creationId xmlns:a16="http://schemas.microsoft.com/office/drawing/2014/main" id="{00E243F3-2CB6-4224-B894-1068629863F8}"/>
              </a:ext>
            </a:extLst>
          </p:cNvPr>
          <p:cNvSpPr/>
          <p:nvPr/>
        </p:nvSpPr>
        <p:spPr>
          <a:xfrm>
            <a:off x="0" y="733969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Mode Collapse Problem</a:t>
            </a:r>
          </a:p>
        </p:txBody>
      </p:sp>
      <p:sp>
        <p:nvSpPr>
          <p:cNvPr id="9" name="Rectangle 99">
            <a:extLst>
              <a:ext uri="{FF2B5EF4-FFF2-40B4-BE49-F238E27FC236}">
                <a16:creationId xmlns:a16="http://schemas.microsoft.com/office/drawing/2014/main" id="{FC468AEC-E6F0-47A6-8A96-829D3C560D69}"/>
              </a:ext>
            </a:extLst>
          </p:cNvPr>
          <p:cNvSpPr/>
          <p:nvPr/>
        </p:nvSpPr>
        <p:spPr>
          <a:xfrm>
            <a:off x="0" y="31197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Generative Adversarial Network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7D9492-1692-4A0B-8F6D-50470AB74D5D}"/>
              </a:ext>
            </a:extLst>
          </p:cNvPr>
          <p:cNvSpPr txBox="1"/>
          <p:nvPr/>
        </p:nvSpPr>
        <p:spPr>
          <a:xfrm>
            <a:off x="70628" y="5842337"/>
            <a:ext cx="126166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Ref : </a:t>
            </a:r>
            <a:br>
              <a:rPr lang="en-US" altLang="ko-KR" sz="1200" dirty="0"/>
            </a:br>
            <a:r>
              <a:rPr lang="en-US" altLang="ko-KR" sz="1200" dirty="0">
                <a:hlinkClick r:id="rId2"/>
              </a:rPr>
              <a:t>http://jaejunyoo.blogspot.com/2017/02/unrolled-generative-adversarial-network-1.html</a:t>
            </a:r>
            <a:endParaRPr lang="en-US" altLang="ko-KR" sz="1200" dirty="0"/>
          </a:p>
          <a:p>
            <a:endParaRPr lang="en-US" altLang="ko-KR" sz="12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979F8F8-9DF8-4D41-BDA5-862BB7C649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9350" y="1514475"/>
            <a:ext cx="7353300" cy="38290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B815DC5-56CB-4C59-A669-B5A65E9B49E1}"/>
              </a:ext>
            </a:extLst>
          </p:cNvPr>
          <p:cNvSpPr txBox="1"/>
          <p:nvPr/>
        </p:nvSpPr>
        <p:spPr>
          <a:xfrm>
            <a:off x="1586717" y="5562706"/>
            <a:ext cx="90185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rgbClr val="002060"/>
                </a:solidFill>
              </a:rPr>
              <a:t>분간하기 어려운 한 종류만 생성</a:t>
            </a:r>
            <a:endParaRPr lang="en-US" altLang="ko-KR" sz="20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90548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99">
            <a:extLst>
              <a:ext uri="{FF2B5EF4-FFF2-40B4-BE49-F238E27FC236}">
                <a16:creationId xmlns:a16="http://schemas.microsoft.com/office/drawing/2014/main" id="{00E243F3-2CB6-4224-B894-1068629863F8}"/>
              </a:ext>
            </a:extLst>
          </p:cNvPr>
          <p:cNvSpPr/>
          <p:nvPr/>
        </p:nvSpPr>
        <p:spPr>
          <a:xfrm>
            <a:off x="0" y="733969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Mode Collapse </a:t>
            </a:r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문제가 생기는 이유</a:t>
            </a:r>
            <a:endParaRPr lang="en-US" altLang="ko-KR" sz="2000" b="1" dirty="0"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9" name="Rectangle 99">
            <a:extLst>
              <a:ext uri="{FF2B5EF4-FFF2-40B4-BE49-F238E27FC236}">
                <a16:creationId xmlns:a16="http://schemas.microsoft.com/office/drawing/2014/main" id="{FC468AEC-E6F0-47A6-8A96-829D3C560D69}"/>
              </a:ext>
            </a:extLst>
          </p:cNvPr>
          <p:cNvSpPr/>
          <p:nvPr/>
        </p:nvSpPr>
        <p:spPr>
          <a:xfrm>
            <a:off x="0" y="31197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Generative Adversarial Network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7D9492-1692-4A0B-8F6D-50470AB74D5D}"/>
              </a:ext>
            </a:extLst>
          </p:cNvPr>
          <p:cNvSpPr txBox="1"/>
          <p:nvPr/>
        </p:nvSpPr>
        <p:spPr>
          <a:xfrm>
            <a:off x="70628" y="5842337"/>
            <a:ext cx="126166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Ref : </a:t>
            </a:r>
            <a:br>
              <a:rPr lang="en-US" altLang="ko-KR" sz="1200" dirty="0"/>
            </a:br>
            <a:r>
              <a:rPr lang="en-US" altLang="ko-KR" sz="1200" dirty="0">
                <a:hlinkClick r:id="rId2"/>
              </a:rPr>
              <a:t>http://jaejunyoo.blogspot.com/2017/02/unrolled-generative-adversarial-network-1.html</a:t>
            </a:r>
            <a:endParaRPr lang="en-US" altLang="ko-KR" sz="1200" dirty="0"/>
          </a:p>
          <a:p>
            <a:endParaRPr lang="en-US" altLang="ko-KR" sz="12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1CB2FC8-D03F-40F3-87E1-1F80EFB5A0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517" y="1658814"/>
            <a:ext cx="4360268" cy="79277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B977C49-FC31-48AB-985C-E47D1DACA2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5436" y="1658814"/>
            <a:ext cx="4866883" cy="105801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94B6BFC-A008-47C9-B841-7B44A2F8E5E3}"/>
              </a:ext>
            </a:extLst>
          </p:cNvPr>
          <p:cNvSpPr txBox="1"/>
          <p:nvPr/>
        </p:nvSpPr>
        <p:spPr>
          <a:xfrm>
            <a:off x="2099476" y="2638626"/>
            <a:ext cx="29437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실제 풀어야 할 것</a:t>
            </a:r>
            <a:endParaRPr lang="en-US" altLang="ko-KR" sz="20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148E0D8-014D-4345-82F9-982A389A0E25}"/>
              </a:ext>
            </a:extLst>
          </p:cNvPr>
          <p:cNvSpPr txBox="1"/>
          <p:nvPr/>
        </p:nvSpPr>
        <p:spPr>
          <a:xfrm>
            <a:off x="7499598" y="2638626"/>
            <a:ext cx="29437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하지만 이것과 구별 불가</a:t>
            </a:r>
            <a:endParaRPr lang="en-US" altLang="ko-KR" sz="20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6D165F3-207D-446B-A06F-8A4F9DDF106B}"/>
              </a:ext>
            </a:extLst>
          </p:cNvPr>
          <p:cNvSpPr txBox="1"/>
          <p:nvPr/>
        </p:nvSpPr>
        <p:spPr>
          <a:xfrm>
            <a:off x="838772" y="3749765"/>
            <a:ext cx="1026885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ko-KR" altLang="en-US" sz="2000" b="1" dirty="0">
                <a:solidFill>
                  <a:srgbClr val="002060"/>
                </a:solidFill>
              </a:rPr>
              <a:t>현재 고정되어 있는 </a:t>
            </a:r>
            <a:r>
              <a:rPr lang="en-US" altLang="ko-KR" sz="2000" b="1" dirty="0">
                <a:solidFill>
                  <a:srgbClr val="002060"/>
                </a:solidFill>
              </a:rPr>
              <a:t>discriminator</a:t>
            </a:r>
            <a:r>
              <a:rPr lang="ko-KR" altLang="en-US" sz="2000" b="1" dirty="0">
                <a:solidFill>
                  <a:srgbClr val="002060"/>
                </a:solidFill>
              </a:rPr>
              <a:t>가 가장 헷갈려 할 수 있는  </a:t>
            </a:r>
            <a:r>
              <a:rPr lang="en-US" altLang="ko-KR" sz="2000" b="1" dirty="0">
                <a:solidFill>
                  <a:srgbClr val="002060"/>
                </a:solidFill>
              </a:rPr>
              <a:t>sample </a:t>
            </a:r>
            <a:r>
              <a:rPr lang="ko-KR" altLang="en-US" sz="2000" b="1" dirty="0">
                <a:solidFill>
                  <a:srgbClr val="002060"/>
                </a:solidFill>
              </a:rPr>
              <a:t>하나만</a:t>
            </a:r>
            <a:r>
              <a:rPr lang="en-US" altLang="ko-KR" sz="2000" b="1" dirty="0">
                <a:solidFill>
                  <a:srgbClr val="002060"/>
                </a:solidFill>
              </a:rPr>
              <a:t>, </a:t>
            </a:r>
            <a:r>
              <a:rPr lang="ko-KR" altLang="en-US" sz="2000" b="1" dirty="0">
                <a:solidFill>
                  <a:srgbClr val="002060"/>
                </a:solidFill>
              </a:rPr>
              <a:t>즉</a:t>
            </a:r>
            <a:r>
              <a:rPr lang="en-US" altLang="ko-KR" sz="2000" b="1" dirty="0">
                <a:solidFill>
                  <a:srgbClr val="002060"/>
                </a:solidFill>
              </a:rPr>
              <a:t>, value V</a:t>
            </a:r>
            <a:r>
              <a:rPr lang="ko-KR" altLang="en-US" sz="2000" b="1" dirty="0">
                <a:solidFill>
                  <a:srgbClr val="002060"/>
                </a:solidFill>
              </a:rPr>
              <a:t>를 가장 최소화 할 수 있는 </a:t>
            </a:r>
            <a:r>
              <a:rPr lang="en-US" altLang="ko-KR" sz="2000" b="1" dirty="0">
                <a:solidFill>
                  <a:srgbClr val="002060"/>
                </a:solidFill>
              </a:rPr>
              <a:t>mode </a:t>
            </a:r>
            <a:r>
              <a:rPr lang="ko-KR" altLang="en-US" sz="2000" b="1" dirty="0">
                <a:solidFill>
                  <a:srgbClr val="002060"/>
                </a:solidFill>
              </a:rPr>
              <a:t>하나만을 내보내면 그만</a:t>
            </a:r>
            <a:r>
              <a:rPr lang="en-US" altLang="ko-KR" sz="2000" b="1" dirty="0">
                <a:solidFill>
                  <a:srgbClr val="002060"/>
                </a:solidFill>
              </a:rPr>
              <a:t>!</a:t>
            </a:r>
            <a:br>
              <a:rPr lang="en-US" altLang="ko-KR" sz="2000" b="1" dirty="0">
                <a:solidFill>
                  <a:srgbClr val="002060"/>
                </a:solidFill>
              </a:rPr>
            </a:br>
            <a:endParaRPr lang="en-US" altLang="ko-KR" sz="2000" b="1" dirty="0">
              <a:solidFill>
                <a:srgbClr val="002060"/>
              </a:solidFill>
            </a:endParaRPr>
          </a:p>
          <a:p>
            <a:pPr marL="457200" indent="-457200">
              <a:buAutoNum type="arabicPeriod"/>
            </a:pPr>
            <a:r>
              <a:rPr lang="ko-KR" altLang="en-US" sz="2000" b="1" dirty="0">
                <a:solidFill>
                  <a:srgbClr val="002060"/>
                </a:solidFill>
              </a:rPr>
              <a:t>처음엔 </a:t>
            </a:r>
            <a:r>
              <a:rPr lang="en-US" altLang="ko-KR" sz="2000" b="1" dirty="0">
                <a:solidFill>
                  <a:srgbClr val="002060"/>
                </a:solidFill>
              </a:rPr>
              <a:t>D</a:t>
            </a:r>
            <a:r>
              <a:rPr lang="ko-KR" altLang="en-US" sz="2000" b="1" dirty="0">
                <a:solidFill>
                  <a:srgbClr val="002060"/>
                </a:solidFill>
              </a:rPr>
              <a:t>가 </a:t>
            </a:r>
            <a:r>
              <a:rPr lang="en-US" altLang="ko-KR" sz="2000" b="1" dirty="0">
                <a:solidFill>
                  <a:srgbClr val="002060"/>
                </a:solidFill>
              </a:rPr>
              <a:t>G</a:t>
            </a:r>
            <a:r>
              <a:rPr lang="ko-KR" altLang="en-US" sz="2000" b="1" dirty="0">
                <a:solidFill>
                  <a:srgbClr val="002060"/>
                </a:solidFill>
              </a:rPr>
              <a:t>를 구별하기 너무 쉬움</a:t>
            </a:r>
            <a:r>
              <a:rPr lang="en-US" altLang="ko-KR" sz="2000" b="1" dirty="0">
                <a:solidFill>
                  <a:srgbClr val="002060"/>
                </a:solidFill>
              </a:rPr>
              <a:t>. </a:t>
            </a:r>
            <a:r>
              <a:rPr lang="ko-KR" altLang="en-US" sz="2000" b="1" dirty="0">
                <a:solidFill>
                  <a:srgbClr val="002060"/>
                </a:solidFill>
              </a:rPr>
              <a:t>이후에도 </a:t>
            </a:r>
            <a:r>
              <a:rPr lang="en-US" altLang="ko-KR" sz="2000" b="1" dirty="0">
                <a:solidFill>
                  <a:srgbClr val="002060"/>
                </a:solidFill>
              </a:rPr>
              <a:t>D</a:t>
            </a:r>
            <a:r>
              <a:rPr lang="ko-KR" altLang="en-US" sz="2000" b="1" dirty="0">
                <a:solidFill>
                  <a:srgbClr val="002060"/>
                </a:solidFill>
              </a:rPr>
              <a:t>와 </a:t>
            </a:r>
            <a:r>
              <a:rPr lang="en-US" altLang="ko-KR" sz="2000" b="1" dirty="0">
                <a:solidFill>
                  <a:srgbClr val="002060"/>
                </a:solidFill>
              </a:rPr>
              <a:t>G</a:t>
            </a:r>
            <a:r>
              <a:rPr lang="ko-KR" altLang="en-US" sz="2000" b="1" dirty="0">
                <a:solidFill>
                  <a:srgbClr val="002060"/>
                </a:solidFill>
              </a:rPr>
              <a:t>의 균형이 중요</a:t>
            </a:r>
            <a:br>
              <a:rPr lang="en-US" altLang="ko-KR" sz="2000" b="1" dirty="0">
                <a:solidFill>
                  <a:srgbClr val="002060"/>
                </a:solidFill>
              </a:rPr>
            </a:br>
            <a:endParaRPr lang="en-US" altLang="ko-KR" sz="2000" b="1" dirty="0">
              <a:solidFill>
                <a:srgbClr val="002060"/>
              </a:solidFill>
            </a:endParaRPr>
          </a:p>
          <a:p>
            <a:pPr marL="457200" indent="-457200">
              <a:buAutoNum type="arabicPeriod"/>
            </a:pPr>
            <a:r>
              <a:rPr lang="en-US" altLang="ko-KR" sz="2000" b="1" dirty="0">
                <a:solidFill>
                  <a:srgbClr val="002060"/>
                </a:solidFill>
              </a:rPr>
              <a:t> sample image</a:t>
            </a:r>
            <a:r>
              <a:rPr lang="ko-KR" altLang="en-US" sz="2000" b="1" dirty="0">
                <a:solidFill>
                  <a:srgbClr val="002060"/>
                </a:solidFill>
              </a:rPr>
              <a:t>의 질을 정량적으로 측정할 수 있는 방법이 없음</a:t>
            </a:r>
            <a:endParaRPr lang="en-US" altLang="ko-KR" sz="2000" b="1" dirty="0">
              <a:solidFill>
                <a:srgbClr val="002060"/>
              </a:solidFill>
            </a:endParaRPr>
          </a:p>
          <a:p>
            <a:pPr marL="457200" indent="-457200">
              <a:buAutoNum type="arabicPeriod"/>
            </a:pPr>
            <a:endParaRPr lang="en-US" altLang="ko-KR" sz="2000" b="1" dirty="0">
              <a:solidFill>
                <a:srgbClr val="002060"/>
              </a:solidFill>
            </a:endParaRPr>
          </a:p>
          <a:p>
            <a:pPr algn="ctr"/>
            <a:endParaRPr lang="en-US" altLang="ko-KR" sz="20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47235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99">
            <a:extLst>
              <a:ext uri="{FF2B5EF4-FFF2-40B4-BE49-F238E27FC236}">
                <a16:creationId xmlns:a16="http://schemas.microsoft.com/office/drawing/2014/main" id="{00E243F3-2CB6-4224-B894-1068629863F8}"/>
              </a:ext>
            </a:extLst>
          </p:cNvPr>
          <p:cNvSpPr/>
          <p:nvPr/>
        </p:nvSpPr>
        <p:spPr>
          <a:xfrm>
            <a:off x="0" y="733969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Unrolled GAN</a:t>
            </a:r>
          </a:p>
        </p:txBody>
      </p:sp>
      <p:sp>
        <p:nvSpPr>
          <p:cNvPr id="9" name="Rectangle 99">
            <a:extLst>
              <a:ext uri="{FF2B5EF4-FFF2-40B4-BE49-F238E27FC236}">
                <a16:creationId xmlns:a16="http://schemas.microsoft.com/office/drawing/2014/main" id="{FC468AEC-E6F0-47A6-8A96-829D3C560D69}"/>
              </a:ext>
            </a:extLst>
          </p:cNvPr>
          <p:cNvSpPr/>
          <p:nvPr/>
        </p:nvSpPr>
        <p:spPr>
          <a:xfrm>
            <a:off x="0" y="31197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Generative Adversarial Network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7D9492-1692-4A0B-8F6D-50470AB74D5D}"/>
              </a:ext>
            </a:extLst>
          </p:cNvPr>
          <p:cNvSpPr txBox="1"/>
          <p:nvPr/>
        </p:nvSpPr>
        <p:spPr>
          <a:xfrm>
            <a:off x="70628" y="5842337"/>
            <a:ext cx="126166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Ref : </a:t>
            </a:r>
            <a:br>
              <a:rPr lang="en-US" altLang="ko-KR" sz="1200" dirty="0"/>
            </a:br>
            <a:r>
              <a:rPr lang="en-US" altLang="ko-KR" sz="1200" dirty="0">
                <a:hlinkClick r:id="rId2"/>
              </a:rPr>
              <a:t>http://jaejunyoo.blogspot.com/2017/02/unrolled-generative-adversarial-network-1.html</a:t>
            </a:r>
            <a:endParaRPr lang="en-US" altLang="ko-KR" sz="1200" dirty="0"/>
          </a:p>
          <a:p>
            <a:endParaRPr lang="en-US" altLang="ko-KR" sz="1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6D165F3-207D-446B-A06F-8A4F9DDF106B}"/>
              </a:ext>
            </a:extLst>
          </p:cNvPr>
          <p:cNvSpPr txBox="1"/>
          <p:nvPr/>
        </p:nvSpPr>
        <p:spPr>
          <a:xfrm>
            <a:off x="963463" y="4728617"/>
            <a:ext cx="102688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rgbClr val="002060"/>
                </a:solidFill>
              </a:rPr>
              <a:t>Discriminator</a:t>
            </a:r>
            <a:r>
              <a:rPr lang="ko-KR" altLang="en-US" sz="2000" b="1" dirty="0">
                <a:solidFill>
                  <a:srgbClr val="002060"/>
                </a:solidFill>
              </a:rPr>
              <a:t>를 세번 학습 </a:t>
            </a:r>
            <a:r>
              <a:rPr lang="en-US" altLang="ko-KR" sz="2000" b="1" dirty="0">
                <a:solidFill>
                  <a:srgbClr val="002060"/>
                </a:solidFill>
              </a:rPr>
              <a:t>(</a:t>
            </a:r>
            <a:r>
              <a:rPr lang="ko-KR" altLang="en-US" sz="2000" b="1" dirty="0">
                <a:solidFill>
                  <a:srgbClr val="002060"/>
                </a:solidFill>
              </a:rPr>
              <a:t>실제로는 </a:t>
            </a:r>
            <a:r>
              <a:rPr lang="en-US" altLang="ko-KR" sz="2000" b="1" dirty="0">
                <a:solidFill>
                  <a:srgbClr val="002060"/>
                </a:solidFill>
              </a:rPr>
              <a:t>1</a:t>
            </a:r>
            <a:r>
              <a:rPr lang="ko-KR" altLang="en-US" sz="2000" b="1" dirty="0">
                <a:solidFill>
                  <a:srgbClr val="002060"/>
                </a:solidFill>
              </a:rPr>
              <a:t>회치 만 반영</a:t>
            </a:r>
            <a:r>
              <a:rPr lang="en-US" altLang="ko-KR" sz="2000" b="1" dirty="0">
                <a:solidFill>
                  <a:srgbClr val="002060"/>
                </a:solidFill>
              </a:rPr>
              <a:t>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66B89D0-6A9B-49EF-9FA7-B275B08523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3150" y="1376582"/>
            <a:ext cx="7505700" cy="263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6859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99">
            <a:extLst>
              <a:ext uri="{FF2B5EF4-FFF2-40B4-BE49-F238E27FC236}">
                <a16:creationId xmlns:a16="http://schemas.microsoft.com/office/drawing/2014/main" id="{00E243F3-2CB6-4224-B894-1068629863F8}"/>
              </a:ext>
            </a:extLst>
          </p:cNvPr>
          <p:cNvSpPr/>
          <p:nvPr/>
        </p:nvSpPr>
        <p:spPr>
          <a:xfrm>
            <a:off x="0" y="733969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Triple GAN</a:t>
            </a:r>
          </a:p>
        </p:txBody>
      </p:sp>
      <p:sp>
        <p:nvSpPr>
          <p:cNvPr id="9" name="Rectangle 99">
            <a:extLst>
              <a:ext uri="{FF2B5EF4-FFF2-40B4-BE49-F238E27FC236}">
                <a16:creationId xmlns:a16="http://schemas.microsoft.com/office/drawing/2014/main" id="{FC468AEC-E6F0-47A6-8A96-829D3C560D69}"/>
              </a:ext>
            </a:extLst>
          </p:cNvPr>
          <p:cNvSpPr/>
          <p:nvPr/>
        </p:nvSpPr>
        <p:spPr>
          <a:xfrm>
            <a:off x="0" y="31197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Generative Adversarial Network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7D9492-1692-4A0B-8F6D-50470AB74D5D}"/>
              </a:ext>
            </a:extLst>
          </p:cNvPr>
          <p:cNvSpPr txBox="1"/>
          <p:nvPr/>
        </p:nvSpPr>
        <p:spPr>
          <a:xfrm>
            <a:off x="70628" y="5842337"/>
            <a:ext cx="126166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Ref : </a:t>
            </a:r>
            <a:br>
              <a:rPr lang="en-US" altLang="ko-KR" sz="1200" dirty="0"/>
            </a:br>
            <a:r>
              <a:rPr lang="en-US" altLang="ko-KR" sz="1200" dirty="0">
                <a:hlinkClick r:id="rId2"/>
              </a:rPr>
              <a:t>https://arxiv.org/pdf/1703.02291.pdf</a:t>
            </a:r>
            <a:endParaRPr lang="en-US" altLang="ko-KR" sz="1200" dirty="0"/>
          </a:p>
          <a:p>
            <a:endParaRPr lang="en-US" altLang="ko-KR" sz="1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6D165F3-207D-446B-A06F-8A4F9DDF106B}"/>
              </a:ext>
            </a:extLst>
          </p:cNvPr>
          <p:cNvSpPr txBox="1"/>
          <p:nvPr/>
        </p:nvSpPr>
        <p:spPr>
          <a:xfrm>
            <a:off x="963463" y="5003334"/>
            <a:ext cx="102688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rgbClr val="002060"/>
                </a:solidFill>
              </a:rPr>
              <a:t>Classifier</a:t>
            </a:r>
            <a:r>
              <a:rPr lang="ko-KR" altLang="en-US" sz="2000" b="1" dirty="0">
                <a:solidFill>
                  <a:srgbClr val="002060"/>
                </a:solidFill>
              </a:rPr>
              <a:t>도 사용하여 </a:t>
            </a:r>
            <a:r>
              <a:rPr lang="en-US" altLang="ko-KR" sz="2000" b="1" dirty="0">
                <a:solidFill>
                  <a:srgbClr val="002060"/>
                </a:solidFill>
              </a:rPr>
              <a:t>D</a:t>
            </a:r>
            <a:r>
              <a:rPr lang="ko-KR" altLang="en-US" sz="2000" b="1" dirty="0">
                <a:solidFill>
                  <a:srgbClr val="002060"/>
                </a:solidFill>
              </a:rPr>
              <a:t>와 </a:t>
            </a:r>
            <a:r>
              <a:rPr lang="en-US" altLang="ko-KR" sz="2000" b="1" dirty="0">
                <a:solidFill>
                  <a:srgbClr val="002060"/>
                </a:solidFill>
              </a:rPr>
              <a:t>G</a:t>
            </a:r>
            <a:r>
              <a:rPr lang="ko-KR" altLang="en-US" sz="2000" b="1" dirty="0">
                <a:solidFill>
                  <a:srgbClr val="002060"/>
                </a:solidFill>
              </a:rPr>
              <a:t>의 균형을 맞춤</a:t>
            </a:r>
            <a:endParaRPr lang="en-US" altLang="ko-KR" sz="2000" b="1" dirty="0">
              <a:solidFill>
                <a:srgbClr val="002060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A12AD45-A23D-48A1-B052-3420F8EC96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9783" y="2509951"/>
            <a:ext cx="5341070" cy="183809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CCF1C87-6240-46F6-BD27-CEE26EB2FA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512" y="2479033"/>
            <a:ext cx="5804488" cy="2113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03239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99">
            <a:extLst>
              <a:ext uri="{FF2B5EF4-FFF2-40B4-BE49-F238E27FC236}">
                <a16:creationId xmlns:a16="http://schemas.microsoft.com/office/drawing/2014/main" id="{00E243F3-2CB6-4224-B894-1068629863F8}"/>
              </a:ext>
            </a:extLst>
          </p:cNvPr>
          <p:cNvSpPr/>
          <p:nvPr/>
        </p:nvSpPr>
        <p:spPr>
          <a:xfrm>
            <a:off x="0" y="733969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SGAN</a:t>
            </a:r>
          </a:p>
        </p:txBody>
      </p:sp>
      <p:sp>
        <p:nvSpPr>
          <p:cNvPr id="9" name="Rectangle 99">
            <a:extLst>
              <a:ext uri="{FF2B5EF4-FFF2-40B4-BE49-F238E27FC236}">
                <a16:creationId xmlns:a16="http://schemas.microsoft.com/office/drawing/2014/main" id="{FC468AEC-E6F0-47A6-8A96-829D3C560D69}"/>
              </a:ext>
            </a:extLst>
          </p:cNvPr>
          <p:cNvSpPr/>
          <p:nvPr/>
        </p:nvSpPr>
        <p:spPr>
          <a:xfrm>
            <a:off x="0" y="31197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Generative Adversarial Network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B29F52-1AE0-4498-88FC-4C7753E05BCB}"/>
              </a:ext>
            </a:extLst>
          </p:cNvPr>
          <p:cNvSpPr txBox="1"/>
          <p:nvPr/>
        </p:nvSpPr>
        <p:spPr>
          <a:xfrm>
            <a:off x="70628" y="6239147"/>
            <a:ext cx="126166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Ref :https://taeoh-kim.github.io/blog/gan%EC%9D%84-%EC%9D%B4%EC%9A%A9%ED%95%9C-image-to-image-translation-pix2pix-cyclegan-discogan/</a:t>
            </a:r>
          </a:p>
          <a:p>
            <a:endParaRPr lang="en-US" altLang="ko-KR" sz="1200" dirty="0"/>
          </a:p>
          <a:p>
            <a:endParaRPr lang="en-US" altLang="ko-KR" sz="12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25FF10B-4AA7-4676-B78F-9CA170579E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2366" y="1342012"/>
            <a:ext cx="7427267" cy="41739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4648378-F0A2-4514-8115-4625269E7544}"/>
              </a:ext>
            </a:extLst>
          </p:cNvPr>
          <p:cNvSpPr txBox="1"/>
          <p:nvPr/>
        </p:nvSpPr>
        <p:spPr>
          <a:xfrm>
            <a:off x="963463" y="5677512"/>
            <a:ext cx="102688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rgbClr val="002060"/>
                </a:solidFill>
              </a:rPr>
              <a:t>지도학습 </a:t>
            </a:r>
            <a:r>
              <a:rPr lang="en-US" altLang="ko-KR" sz="2000" b="1" dirty="0">
                <a:solidFill>
                  <a:srgbClr val="002060"/>
                </a:solidFill>
              </a:rPr>
              <a:t>(classifier) </a:t>
            </a:r>
            <a:r>
              <a:rPr lang="ko-KR" altLang="en-US" sz="2000" b="1" dirty="0">
                <a:solidFill>
                  <a:srgbClr val="002060"/>
                </a:solidFill>
              </a:rPr>
              <a:t>를 약간 섞어준다</a:t>
            </a:r>
            <a:r>
              <a:rPr lang="en-US" altLang="ko-KR" sz="2000" b="1" dirty="0">
                <a:solidFill>
                  <a:srgbClr val="002060"/>
                </a:solidFill>
              </a:rPr>
              <a:t>. (triple GAN </a:t>
            </a:r>
            <a:r>
              <a:rPr lang="ko-KR" altLang="en-US" sz="2000" b="1" dirty="0">
                <a:solidFill>
                  <a:srgbClr val="002060"/>
                </a:solidFill>
              </a:rPr>
              <a:t>과 유사</a:t>
            </a:r>
            <a:r>
              <a:rPr lang="en-US" altLang="ko-KR" sz="2000" b="1" dirty="0">
                <a:solidFill>
                  <a:srgbClr val="002060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8811358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99">
            <a:extLst>
              <a:ext uri="{FF2B5EF4-FFF2-40B4-BE49-F238E27FC236}">
                <a16:creationId xmlns:a16="http://schemas.microsoft.com/office/drawing/2014/main" id="{465300EA-4181-49A5-87B6-1BCE9A44B1A4}"/>
              </a:ext>
            </a:extLst>
          </p:cNvPr>
          <p:cNvSpPr/>
          <p:nvPr/>
        </p:nvSpPr>
        <p:spPr>
          <a:xfrm>
            <a:off x="0" y="733969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왜 </a:t>
            </a:r>
            <a:r>
              <a:rPr lang="ko-KR" altLang="en-US" sz="2000" b="1" dirty="0" err="1">
                <a:latin typeface="Arial Narrow" pitchFamily="34" charset="0"/>
                <a:cs typeface="Arial" pitchFamily="34" charset="0"/>
              </a:rPr>
              <a:t>오토인코더를</a:t>
            </a:r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?</a:t>
            </a:r>
          </a:p>
        </p:txBody>
      </p:sp>
      <p:sp>
        <p:nvSpPr>
          <p:cNvPr id="40" name="Rectangle 99">
            <a:extLst>
              <a:ext uri="{FF2B5EF4-FFF2-40B4-BE49-F238E27FC236}">
                <a16:creationId xmlns:a16="http://schemas.microsoft.com/office/drawing/2014/main" id="{C51D0987-87B9-423E-A609-BC90F2E10A75}"/>
              </a:ext>
            </a:extLst>
          </p:cNvPr>
          <p:cNvSpPr/>
          <p:nvPr/>
        </p:nvSpPr>
        <p:spPr>
          <a:xfrm>
            <a:off x="0" y="31197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Auto Encoder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837B361-DB68-40FD-A157-13B0A367DA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4393" y="1201694"/>
            <a:ext cx="6083213" cy="194093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F170B0E-3681-404A-BC31-7FCE8CFA35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3887" y="3731393"/>
            <a:ext cx="6944226" cy="166397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595AAED8-E8EF-4402-A8BE-24E87D4BE6C3}"/>
              </a:ext>
            </a:extLst>
          </p:cNvPr>
          <p:cNvSpPr txBox="1"/>
          <p:nvPr/>
        </p:nvSpPr>
        <p:spPr>
          <a:xfrm>
            <a:off x="2418440" y="5411099"/>
            <a:ext cx="7355118" cy="7245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2400" b="1" dirty="0">
                <a:solidFill>
                  <a:srgbClr val="002060"/>
                </a:solidFill>
              </a:rPr>
              <a:t>GAN</a:t>
            </a:r>
            <a:r>
              <a:rPr lang="ko-KR" altLang="en-US" sz="2400" b="1" dirty="0">
                <a:solidFill>
                  <a:srgbClr val="002060"/>
                </a:solidFill>
              </a:rPr>
              <a:t>에 쓰임</a:t>
            </a:r>
          </a:p>
        </p:txBody>
      </p:sp>
    </p:spTree>
    <p:extLst>
      <p:ext uri="{BB962C8B-B14F-4D97-AF65-F5344CB8AC3E}">
        <p14:creationId xmlns:p14="http://schemas.microsoft.com/office/powerpoint/2010/main" val="31004301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99">
            <a:extLst>
              <a:ext uri="{FF2B5EF4-FFF2-40B4-BE49-F238E27FC236}">
                <a16:creationId xmlns:a16="http://schemas.microsoft.com/office/drawing/2014/main" id="{00E243F3-2CB6-4224-B894-1068629863F8}"/>
              </a:ext>
            </a:extLst>
          </p:cNvPr>
          <p:cNvSpPr/>
          <p:nvPr/>
        </p:nvSpPr>
        <p:spPr>
          <a:xfrm>
            <a:off x="0" y="733969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LSGAN</a:t>
            </a:r>
          </a:p>
        </p:txBody>
      </p:sp>
      <p:sp>
        <p:nvSpPr>
          <p:cNvPr id="9" name="Rectangle 99">
            <a:extLst>
              <a:ext uri="{FF2B5EF4-FFF2-40B4-BE49-F238E27FC236}">
                <a16:creationId xmlns:a16="http://schemas.microsoft.com/office/drawing/2014/main" id="{FC468AEC-E6F0-47A6-8A96-829D3C560D69}"/>
              </a:ext>
            </a:extLst>
          </p:cNvPr>
          <p:cNvSpPr/>
          <p:nvPr/>
        </p:nvSpPr>
        <p:spPr>
          <a:xfrm>
            <a:off x="0" y="31197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Generative Adversarial Network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7D9492-1692-4A0B-8F6D-50470AB74D5D}"/>
              </a:ext>
            </a:extLst>
          </p:cNvPr>
          <p:cNvSpPr txBox="1"/>
          <p:nvPr/>
        </p:nvSpPr>
        <p:spPr>
          <a:xfrm>
            <a:off x="70628" y="5842337"/>
            <a:ext cx="126166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Ref : </a:t>
            </a:r>
            <a:br>
              <a:rPr lang="en-US" altLang="ko-KR" sz="1200" dirty="0"/>
            </a:br>
            <a:r>
              <a:rPr lang="en-US" altLang="ko-KR" sz="1200" dirty="0">
                <a:hlinkClick r:id="rId2"/>
              </a:rPr>
              <a:t>http://jaejunyoo.blogspot.com/2017/03/lsgan-1.html</a:t>
            </a:r>
            <a:endParaRPr lang="en-US" altLang="ko-KR" sz="1200" dirty="0"/>
          </a:p>
          <a:p>
            <a:endParaRPr lang="en-US" altLang="ko-KR" sz="12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AD5913C-0A42-4856-A2A5-83669537B9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973" y="2547504"/>
            <a:ext cx="5038725" cy="20955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5C5B697-399B-4294-95AB-D7243EAB6E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6046" y="1774705"/>
            <a:ext cx="4523508" cy="330859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8824870-CFE6-44DB-A011-D6551A246511}"/>
              </a:ext>
            </a:extLst>
          </p:cNvPr>
          <p:cNvSpPr txBox="1"/>
          <p:nvPr/>
        </p:nvSpPr>
        <p:spPr>
          <a:xfrm>
            <a:off x="963463" y="5365951"/>
            <a:ext cx="102688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rgbClr val="002060"/>
                </a:solidFill>
              </a:rPr>
              <a:t>너무 멀리 떨어져 있는 생성된 샘플들에 더 많은 </a:t>
            </a:r>
            <a:r>
              <a:rPr lang="ko-KR" altLang="en-US" sz="2000" b="1" dirty="0" err="1">
                <a:solidFill>
                  <a:srgbClr val="002060"/>
                </a:solidFill>
              </a:rPr>
              <a:t>패널티를</a:t>
            </a:r>
            <a:r>
              <a:rPr lang="ko-KR" altLang="en-US" sz="2000" b="1" dirty="0">
                <a:solidFill>
                  <a:srgbClr val="002060"/>
                </a:solidFill>
              </a:rPr>
              <a:t> 준다</a:t>
            </a:r>
            <a:endParaRPr lang="en-US" altLang="ko-KR" sz="20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601654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99">
            <a:extLst>
              <a:ext uri="{FF2B5EF4-FFF2-40B4-BE49-F238E27FC236}">
                <a16:creationId xmlns:a16="http://schemas.microsoft.com/office/drawing/2014/main" id="{00E243F3-2CB6-4224-B894-1068629863F8}"/>
              </a:ext>
            </a:extLst>
          </p:cNvPr>
          <p:cNvSpPr/>
          <p:nvPr/>
        </p:nvSpPr>
        <p:spPr>
          <a:xfrm>
            <a:off x="0" y="733969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Progressive GAN</a:t>
            </a:r>
          </a:p>
        </p:txBody>
      </p:sp>
      <p:sp>
        <p:nvSpPr>
          <p:cNvPr id="9" name="Rectangle 99">
            <a:extLst>
              <a:ext uri="{FF2B5EF4-FFF2-40B4-BE49-F238E27FC236}">
                <a16:creationId xmlns:a16="http://schemas.microsoft.com/office/drawing/2014/main" id="{FC468AEC-E6F0-47A6-8A96-829D3C560D69}"/>
              </a:ext>
            </a:extLst>
          </p:cNvPr>
          <p:cNvSpPr/>
          <p:nvPr/>
        </p:nvSpPr>
        <p:spPr>
          <a:xfrm>
            <a:off x="0" y="31197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Generative Adversarial Network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B29F52-1AE0-4498-88FC-4C7753E05BCB}"/>
              </a:ext>
            </a:extLst>
          </p:cNvPr>
          <p:cNvSpPr txBox="1"/>
          <p:nvPr/>
        </p:nvSpPr>
        <p:spPr>
          <a:xfrm>
            <a:off x="70628" y="6239147"/>
            <a:ext cx="126166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Ref : </a:t>
            </a:r>
            <a:r>
              <a:rPr lang="en-US" altLang="ko-KR" sz="1200" dirty="0">
                <a:hlinkClick r:id="rId2"/>
              </a:rPr>
              <a:t>https://arxiv.org/pdf/1710.10196.pdf</a:t>
            </a:r>
            <a:endParaRPr lang="en-US" altLang="ko-KR" sz="1200" dirty="0"/>
          </a:p>
          <a:p>
            <a:endParaRPr lang="en-US" altLang="ko-KR" sz="12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9B57B96-0112-48DD-BB15-A7342E4ECB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8925" y="1995487"/>
            <a:ext cx="6534150" cy="28670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16E92C3-F772-4446-8582-98BD0B145CE3}"/>
              </a:ext>
            </a:extLst>
          </p:cNvPr>
          <p:cNvSpPr txBox="1"/>
          <p:nvPr/>
        </p:nvSpPr>
        <p:spPr>
          <a:xfrm>
            <a:off x="963463" y="5365951"/>
            <a:ext cx="102688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rgbClr val="002060"/>
                </a:solidFill>
              </a:rPr>
              <a:t>고해상도 이미지를 생성하기 위해 점진적으로 </a:t>
            </a:r>
            <a:r>
              <a:rPr lang="ko-KR" altLang="en-US" sz="2000" b="1" dirty="0" err="1">
                <a:solidFill>
                  <a:srgbClr val="002060"/>
                </a:solidFill>
              </a:rPr>
              <a:t>키워나가는</a:t>
            </a:r>
            <a:r>
              <a:rPr lang="ko-KR" altLang="en-US" sz="2000" b="1" dirty="0">
                <a:solidFill>
                  <a:srgbClr val="002060"/>
                </a:solidFill>
              </a:rPr>
              <a:t> 방식</a:t>
            </a:r>
            <a:endParaRPr lang="en-US" altLang="ko-KR" sz="20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999746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99">
            <a:extLst>
              <a:ext uri="{FF2B5EF4-FFF2-40B4-BE49-F238E27FC236}">
                <a16:creationId xmlns:a16="http://schemas.microsoft.com/office/drawing/2014/main" id="{00E243F3-2CB6-4224-B894-1068629863F8}"/>
              </a:ext>
            </a:extLst>
          </p:cNvPr>
          <p:cNvSpPr/>
          <p:nvPr/>
        </p:nvSpPr>
        <p:spPr>
          <a:xfrm>
            <a:off x="0" y="733969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Deep Convolutional Generative Adversarial Network (DCGAN)</a:t>
            </a:r>
          </a:p>
        </p:txBody>
      </p:sp>
      <p:sp>
        <p:nvSpPr>
          <p:cNvPr id="9" name="Rectangle 99">
            <a:extLst>
              <a:ext uri="{FF2B5EF4-FFF2-40B4-BE49-F238E27FC236}">
                <a16:creationId xmlns:a16="http://schemas.microsoft.com/office/drawing/2014/main" id="{FC468AEC-E6F0-47A6-8A96-829D3C560D69}"/>
              </a:ext>
            </a:extLst>
          </p:cNvPr>
          <p:cNvSpPr/>
          <p:nvPr/>
        </p:nvSpPr>
        <p:spPr>
          <a:xfrm>
            <a:off x="0" y="31197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Generative Adversarial Network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37204DC-CB0A-43B0-8E2C-5CB6A9D2F5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634" y="1978301"/>
            <a:ext cx="6796038" cy="333913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0CE0E1F-821A-4F49-933B-F9823387B6F2}"/>
              </a:ext>
            </a:extLst>
          </p:cNvPr>
          <p:cNvSpPr txBox="1"/>
          <p:nvPr/>
        </p:nvSpPr>
        <p:spPr>
          <a:xfrm>
            <a:off x="7626035" y="2514232"/>
            <a:ext cx="421933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2060"/>
                </a:solidFill>
              </a:rPr>
              <a:t>1. </a:t>
            </a:r>
            <a:r>
              <a:rPr lang="ko-KR" altLang="en-US" b="1" dirty="0">
                <a:solidFill>
                  <a:srgbClr val="002060"/>
                </a:solidFill>
              </a:rPr>
              <a:t>이미지에 특화 된 구조</a:t>
            </a:r>
            <a:br>
              <a:rPr lang="en-US" altLang="ko-KR" b="1" dirty="0">
                <a:solidFill>
                  <a:srgbClr val="002060"/>
                </a:solidFill>
              </a:rPr>
            </a:br>
            <a:endParaRPr lang="en-US" altLang="ko-KR" b="1" dirty="0">
              <a:solidFill>
                <a:srgbClr val="002060"/>
              </a:solidFill>
            </a:endParaRPr>
          </a:p>
          <a:p>
            <a:r>
              <a:rPr lang="en-US" altLang="ko-KR" b="1" dirty="0">
                <a:solidFill>
                  <a:srgbClr val="002060"/>
                </a:solidFill>
              </a:rPr>
              <a:t>2. FC layer </a:t>
            </a:r>
            <a:r>
              <a:rPr lang="ko-KR" altLang="en-US" b="1" dirty="0">
                <a:solidFill>
                  <a:srgbClr val="002060"/>
                </a:solidFill>
              </a:rPr>
              <a:t>가 없음 </a:t>
            </a:r>
            <a:r>
              <a:rPr lang="en-US" altLang="ko-KR" b="1" dirty="0">
                <a:solidFill>
                  <a:srgbClr val="002060"/>
                </a:solidFill>
              </a:rPr>
              <a:t>(FCN)</a:t>
            </a:r>
          </a:p>
          <a:p>
            <a:endParaRPr lang="en-US" altLang="ko-KR" b="1" dirty="0">
              <a:solidFill>
                <a:srgbClr val="002060"/>
              </a:solidFill>
            </a:endParaRPr>
          </a:p>
          <a:p>
            <a:r>
              <a:rPr lang="en-US" altLang="ko-KR" b="1" dirty="0">
                <a:solidFill>
                  <a:srgbClr val="002060"/>
                </a:solidFill>
              </a:rPr>
              <a:t>3. Pooling layer</a:t>
            </a:r>
            <a:r>
              <a:rPr lang="ko-KR" altLang="en-US" b="1" dirty="0">
                <a:solidFill>
                  <a:srgbClr val="002060"/>
                </a:solidFill>
              </a:rPr>
              <a:t>가 없음 </a:t>
            </a:r>
            <a:r>
              <a:rPr lang="en-US" altLang="ko-KR" b="1" dirty="0">
                <a:solidFill>
                  <a:srgbClr val="002060"/>
                </a:solidFill>
              </a:rPr>
              <a:t>(</a:t>
            </a:r>
            <a:r>
              <a:rPr lang="ko-KR" altLang="en-US" b="1" dirty="0">
                <a:solidFill>
                  <a:srgbClr val="002060"/>
                </a:solidFill>
              </a:rPr>
              <a:t>불변성 완화</a:t>
            </a:r>
            <a:r>
              <a:rPr lang="en-US" altLang="ko-KR" b="1" dirty="0">
                <a:solidFill>
                  <a:srgbClr val="002060"/>
                </a:solidFill>
              </a:rPr>
              <a:t>)</a:t>
            </a:r>
            <a:br>
              <a:rPr lang="en-US" altLang="ko-KR" b="1" dirty="0">
                <a:solidFill>
                  <a:srgbClr val="002060"/>
                </a:solidFill>
              </a:rPr>
            </a:br>
            <a:endParaRPr lang="en-US" altLang="ko-KR" b="1" dirty="0">
              <a:solidFill>
                <a:srgbClr val="002060"/>
              </a:solidFill>
            </a:endParaRPr>
          </a:p>
          <a:p>
            <a:r>
              <a:rPr lang="en-US" altLang="ko-KR" b="1" dirty="0">
                <a:solidFill>
                  <a:srgbClr val="002060"/>
                </a:solidFill>
              </a:rPr>
              <a:t>4. sigmoid, </a:t>
            </a:r>
            <a:r>
              <a:rPr lang="en-US" altLang="ko-KR" b="1" dirty="0" err="1">
                <a:solidFill>
                  <a:srgbClr val="002060"/>
                </a:solidFill>
              </a:rPr>
              <a:t>tahn</a:t>
            </a:r>
            <a:r>
              <a:rPr lang="en-US" altLang="ko-KR" b="1" dirty="0">
                <a:solidFill>
                  <a:srgbClr val="002060"/>
                </a:solidFill>
              </a:rPr>
              <a:t>, </a:t>
            </a:r>
            <a:r>
              <a:rPr lang="en-US" altLang="ko-KR" b="1" dirty="0" err="1">
                <a:solidFill>
                  <a:srgbClr val="002060"/>
                </a:solidFill>
              </a:rPr>
              <a:t>relu</a:t>
            </a:r>
            <a:br>
              <a:rPr lang="en-US" altLang="ko-KR" b="1" dirty="0">
                <a:solidFill>
                  <a:srgbClr val="002060"/>
                </a:solidFill>
              </a:rPr>
            </a:br>
            <a:endParaRPr lang="en-US" altLang="ko-KR" b="1" dirty="0">
              <a:solidFill>
                <a:srgbClr val="002060"/>
              </a:solidFill>
            </a:endParaRPr>
          </a:p>
          <a:p>
            <a:r>
              <a:rPr lang="en-US" altLang="ko-KR" b="1" dirty="0">
                <a:solidFill>
                  <a:srgbClr val="002060"/>
                </a:solidFill>
              </a:rPr>
              <a:t>5. </a:t>
            </a:r>
            <a:r>
              <a:rPr lang="en-US" altLang="ko-KR" b="1" dirty="0" err="1">
                <a:solidFill>
                  <a:srgbClr val="002060"/>
                </a:solidFill>
              </a:rPr>
              <a:t>Atrous</a:t>
            </a:r>
            <a:r>
              <a:rPr lang="en-US" altLang="ko-KR" b="1" dirty="0">
                <a:solidFill>
                  <a:srgbClr val="002060"/>
                </a:solidFill>
              </a:rPr>
              <a:t> convolution (Dilated convolution)</a:t>
            </a:r>
          </a:p>
        </p:txBody>
      </p:sp>
    </p:spTree>
    <p:extLst>
      <p:ext uri="{BB962C8B-B14F-4D97-AF65-F5344CB8AC3E}">
        <p14:creationId xmlns:p14="http://schemas.microsoft.com/office/powerpoint/2010/main" val="248905510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7757D9-0D43-4943-9279-C1AE578714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63268"/>
            <a:ext cx="10515600" cy="1065744"/>
          </a:xfrm>
        </p:spPr>
        <p:txBody>
          <a:bodyPr/>
          <a:lstStyle/>
          <a:p>
            <a:pPr algn="ctr"/>
            <a:r>
              <a:rPr lang="en-US" altLang="ko-KR" b="1" dirty="0">
                <a:latin typeface="+mj-ea"/>
              </a:rPr>
              <a:t>Mode Collapse Problem</a:t>
            </a:r>
            <a:endParaRPr lang="ko-KR" altLang="ko-KR" b="1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75836432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99">
            <a:extLst>
              <a:ext uri="{FF2B5EF4-FFF2-40B4-BE49-F238E27FC236}">
                <a16:creationId xmlns:a16="http://schemas.microsoft.com/office/drawing/2014/main" id="{00E243F3-2CB6-4224-B894-1068629863F8}"/>
              </a:ext>
            </a:extLst>
          </p:cNvPr>
          <p:cNvSpPr/>
          <p:nvPr/>
        </p:nvSpPr>
        <p:spPr>
          <a:xfrm>
            <a:off x="0" y="733969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참고 </a:t>
            </a:r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: Deep Convolutional Generative Adversarial Network (DCGAN)</a:t>
            </a:r>
          </a:p>
        </p:txBody>
      </p:sp>
      <p:sp>
        <p:nvSpPr>
          <p:cNvPr id="9" name="Rectangle 99">
            <a:extLst>
              <a:ext uri="{FF2B5EF4-FFF2-40B4-BE49-F238E27FC236}">
                <a16:creationId xmlns:a16="http://schemas.microsoft.com/office/drawing/2014/main" id="{FC468AEC-E6F0-47A6-8A96-829D3C560D69}"/>
              </a:ext>
            </a:extLst>
          </p:cNvPr>
          <p:cNvSpPr/>
          <p:nvPr/>
        </p:nvSpPr>
        <p:spPr>
          <a:xfrm>
            <a:off x="0" y="31197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Generative Adversarial Network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CE0E1F-821A-4F49-933B-F9823387B6F2}"/>
              </a:ext>
            </a:extLst>
          </p:cNvPr>
          <p:cNvSpPr txBox="1"/>
          <p:nvPr/>
        </p:nvSpPr>
        <p:spPr>
          <a:xfrm>
            <a:off x="3986334" y="5591140"/>
            <a:ext cx="4219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002060"/>
                </a:solidFill>
              </a:rPr>
              <a:t>Dilated Convolution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065AEA7-0702-4CA0-80C3-9D951297E3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6374" y="1633817"/>
            <a:ext cx="3660330" cy="351647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5384E82-62A3-4B82-9B85-19C18D5E21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810" y="2407969"/>
            <a:ext cx="5030269" cy="2389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58696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99">
            <a:extLst>
              <a:ext uri="{FF2B5EF4-FFF2-40B4-BE49-F238E27FC236}">
                <a16:creationId xmlns:a16="http://schemas.microsoft.com/office/drawing/2014/main" id="{00E243F3-2CB6-4224-B894-1068629863F8}"/>
              </a:ext>
            </a:extLst>
          </p:cNvPr>
          <p:cNvSpPr/>
          <p:nvPr/>
        </p:nvSpPr>
        <p:spPr>
          <a:xfrm>
            <a:off x="0" y="733969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Deep Convolutional Generative Adversarial Network (DCGAN)</a:t>
            </a:r>
          </a:p>
        </p:txBody>
      </p:sp>
      <p:sp>
        <p:nvSpPr>
          <p:cNvPr id="9" name="Rectangle 99">
            <a:extLst>
              <a:ext uri="{FF2B5EF4-FFF2-40B4-BE49-F238E27FC236}">
                <a16:creationId xmlns:a16="http://schemas.microsoft.com/office/drawing/2014/main" id="{FC468AEC-E6F0-47A6-8A96-829D3C560D69}"/>
              </a:ext>
            </a:extLst>
          </p:cNvPr>
          <p:cNvSpPr/>
          <p:nvPr/>
        </p:nvSpPr>
        <p:spPr>
          <a:xfrm>
            <a:off x="0" y="31197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Generative Adversarial Network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37204DC-CB0A-43B0-8E2C-5CB6A9D2F5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634" y="1978301"/>
            <a:ext cx="6796038" cy="333913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0CE0E1F-821A-4F49-933B-F9823387B6F2}"/>
              </a:ext>
            </a:extLst>
          </p:cNvPr>
          <p:cNvSpPr txBox="1"/>
          <p:nvPr/>
        </p:nvSpPr>
        <p:spPr>
          <a:xfrm>
            <a:off x="7626035" y="2514232"/>
            <a:ext cx="421933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2060"/>
                </a:solidFill>
              </a:rPr>
              <a:t>1. </a:t>
            </a:r>
            <a:r>
              <a:rPr lang="ko-KR" altLang="en-US" b="1" dirty="0">
                <a:solidFill>
                  <a:srgbClr val="002060"/>
                </a:solidFill>
              </a:rPr>
              <a:t>이미지에 특화 된 구조</a:t>
            </a:r>
            <a:br>
              <a:rPr lang="en-US" altLang="ko-KR" b="1" dirty="0">
                <a:solidFill>
                  <a:srgbClr val="002060"/>
                </a:solidFill>
              </a:rPr>
            </a:br>
            <a:endParaRPr lang="en-US" altLang="ko-KR" b="1" dirty="0">
              <a:solidFill>
                <a:srgbClr val="002060"/>
              </a:solidFill>
            </a:endParaRPr>
          </a:p>
          <a:p>
            <a:r>
              <a:rPr lang="en-US" altLang="ko-KR" b="1" dirty="0">
                <a:solidFill>
                  <a:srgbClr val="002060"/>
                </a:solidFill>
              </a:rPr>
              <a:t>2. FC layer </a:t>
            </a:r>
            <a:r>
              <a:rPr lang="ko-KR" altLang="en-US" b="1" dirty="0">
                <a:solidFill>
                  <a:srgbClr val="002060"/>
                </a:solidFill>
              </a:rPr>
              <a:t>가 없음 </a:t>
            </a:r>
            <a:r>
              <a:rPr lang="en-US" altLang="ko-KR" b="1" dirty="0">
                <a:solidFill>
                  <a:srgbClr val="002060"/>
                </a:solidFill>
              </a:rPr>
              <a:t>(FCN)</a:t>
            </a:r>
          </a:p>
          <a:p>
            <a:endParaRPr lang="en-US" altLang="ko-KR" b="1" dirty="0">
              <a:solidFill>
                <a:srgbClr val="002060"/>
              </a:solidFill>
            </a:endParaRPr>
          </a:p>
          <a:p>
            <a:r>
              <a:rPr lang="en-US" altLang="ko-KR" b="1" dirty="0">
                <a:solidFill>
                  <a:srgbClr val="002060"/>
                </a:solidFill>
              </a:rPr>
              <a:t>3. Pooling layer</a:t>
            </a:r>
            <a:r>
              <a:rPr lang="ko-KR" altLang="en-US" b="1" dirty="0">
                <a:solidFill>
                  <a:srgbClr val="002060"/>
                </a:solidFill>
              </a:rPr>
              <a:t>가 없음 </a:t>
            </a:r>
            <a:r>
              <a:rPr lang="en-US" altLang="ko-KR" b="1" dirty="0">
                <a:solidFill>
                  <a:srgbClr val="002060"/>
                </a:solidFill>
              </a:rPr>
              <a:t>(</a:t>
            </a:r>
            <a:r>
              <a:rPr lang="ko-KR" altLang="en-US" b="1" dirty="0">
                <a:solidFill>
                  <a:srgbClr val="002060"/>
                </a:solidFill>
              </a:rPr>
              <a:t>불변성 완화</a:t>
            </a:r>
            <a:r>
              <a:rPr lang="en-US" altLang="ko-KR" b="1" dirty="0">
                <a:solidFill>
                  <a:srgbClr val="002060"/>
                </a:solidFill>
              </a:rPr>
              <a:t>)</a:t>
            </a:r>
            <a:br>
              <a:rPr lang="en-US" altLang="ko-KR" b="1" dirty="0">
                <a:solidFill>
                  <a:srgbClr val="002060"/>
                </a:solidFill>
              </a:rPr>
            </a:br>
            <a:endParaRPr lang="en-US" altLang="ko-KR" b="1" dirty="0">
              <a:solidFill>
                <a:srgbClr val="002060"/>
              </a:solidFill>
            </a:endParaRPr>
          </a:p>
          <a:p>
            <a:r>
              <a:rPr lang="en-US" altLang="ko-KR" b="1" dirty="0">
                <a:solidFill>
                  <a:srgbClr val="002060"/>
                </a:solidFill>
              </a:rPr>
              <a:t>4. sigmoid, </a:t>
            </a:r>
            <a:r>
              <a:rPr lang="en-US" altLang="ko-KR" b="1" dirty="0" err="1">
                <a:solidFill>
                  <a:srgbClr val="002060"/>
                </a:solidFill>
              </a:rPr>
              <a:t>tahn</a:t>
            </a:r>
            <a:r>
              <a:rPr lang="en-US" altLang="ko-KR" b="1" dirty="0">
                <a:solidFill>
                  <a:srgbClr val="002060"/>
                </a:solidFill>
              </a:rPr>
              <a:t>, </a:t>
            </a:r>
            <a:r>
              <a:rPr lang="en-US" altLang="ko-KR" b="1" dirty="0" err="1">
                <a:solidFill>
                  <a:srgbClr val="002060"/>
                </a:solidFill>
              </a:rPr>
              <a:t>relu</a:t>
            </a:r>
            <a:br>
              <a:rPr lang="en-US" altLang="ko-KR" b="1" dirty="0">
                <a:solidFill>
                  <a:srgbClr val="002060"/>
                </a:solidFill>
              </a:rPr>
            </a:br>
            <a:endParaRPr lang="en-US" altLang="ko-KR" b="1" dirty="0">
              <a:solidFill>
                <a:srgbClr val="002060"/>
              </a:solidFill>
            </a:endParaRPr>
          </a:p>
          <a:p>
            <a:r>
              <a:rPr lang="en-US" altLang="ko-KR" b="1" dirty="0">
                <a:solidFill>
                  <a:srgbClr val="002060"/>
                </a:solidFill>
              </a:rPr>
              <a:t>5. </a:t>
            </a:r>
            <a:r>
              <a:rPr lang="en-US" altLang="ko-KR" b="1" dirty="0" err="1">
                <a:solidFill>
                  <a:srgbClr val="002060"/>
                </a:solidFill>
              </a:rPr>
              <a:t>Atrous</a:t>
            </a:r>
            <a:r>
              <a:rPr lang="en-US" altLang="ko-KR" b="1" dirty="0">
                <a:solidFill>
                  <a:srgbClr val="002060"/>
                </a:solidFill>
              </a:rPr>
              <a:t> convolution (Dilated convolution)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453CC63-AB33-4592-9F1A-F015CB580C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958" y="2696487"/>
            <a:ext cx="10080366" cy="1902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97762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99">
            <a:extLst>
              <a:ext uri="{FF2B5EF4-FFF2-40B4-BE49-F238E27FC236}">
                <a16:creationId xmlns:a16="http://schemas.microsoft.com/office/drawing/2014/main" id="{00E243F3-2CB6-4224-B894-1068629863F8}"/>
              </a:ext>
            </a:extLst>
          </p:cNvPr>
          <p:cNvSpPr/>
          <p:nvPr/>
        </p:nvSpPr>
        <p:spPr>
          <a:xfrm>
            <a:off x="0" y="733969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Deep Convolutional Generative Adversarial Network (DCGAN)</a:t>
            </a:r>
          </a:p>
        </p:txBody>
      </p:sp>
      <p:sp>
        <p:nvSpPr>
          <p:cNvPr id="9" name="Rectangle 99">
            <a:extLst>
              <a:ext uri="{FF2B5EF4-FFF2-40B4-BE49-F238E27FC236}">
                <a16:creationId xmlns:a16="http://schemas.microsoft.com/office/drawing/2014/main" id="{FC468AEC-E6F0-47A6-8A96-829D3C560D69}"/>
              </a:ext>
            </a:extLst>
          </p:cNvPr>
          <p:cNvSpPr/>
          <p:nvPr/>
        </p:nvSpPr>
        <p:spPr>
          <a:xfrm>
            <a:off x="0" y="31197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Generative Adversarial Network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CE0E1F-821A-4F49-933B-F9823387B6F2}"/>
              </a:ext>
            </a:extLst>
          </p:cNvPr>
          <p:cNvSpPr txBox="1"/>
          <p:nvPr/>
        </p:nvSpPr>
        <p:spPr>
          <a:xfrm>
            <a:off x="3968428" y="5577156"/>
            <a:ext cx="58777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002060"/>
                </a:solidFill>
              </a:rPr>
              <a:t>Latent</a:t>
            </a:r>
            <a:r>
              <a:rPr lang="ko-KR" altLang="en-US" sz="2400" b="1" dirty="0">
                <a:solidFill>
                  <a:srgbClr val="002060"/>
                </a:solidFill>
              </a:rPr>
              <a:t>에</a:t>
            </a:r>
            <a:r>
              <a:rPr lang="en-US" altLang="ko-KR" sz="2400" b="1" dirty="0">
                <a:solidFill>
                  <a:srgbClr val="002060"/>
                </a:solidFill>
              </a:rPr>
              <a:t> </a:t>
            </a:r>
            <a:r>
              <a:rPr lang="ko-KR" altLang="en-US" sz="2400" b="1" dirty="0">
                <a:solidFill>
                  <a:srgbClr val="002060"/>
                </a:solidFill>
              </a:rPr>
              <a:t>의미 있는 요소들이 추출됨</a:t>
            </a:r>
            <a:endParaRPr lang="en-US" altLang="ko-KR" sz="2400" b="1" dirty="0">
              <a:solidFill>
                <a:srgbClr val="002060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70AFE92-16C1-4D1C-A75A-14946E3148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781" y="1557832"/>
            <a:ext cx="6430498" cy="354293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E32D7AE-BE61-4899-BD8A-575116C03B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5399" y="1775620"/>
            <a:ext cx="3138334" cy="3138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15088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99">
            <a:extLst>
              <a:ext uri="{FF2B5EF4-FFF2-40B4-BE49-F238E27FC236}">
                <a16:creationId xmlns:a16="http://schemas.microsoft.com/office/drawing/2014/main" id="{00E243F3-2CB6-4224-B894-1068629863F8}"/>
              </a:ext>
            </a:extLst>
          </p:cNvPr>
          <p:cNvSpPr/>
          <p:nvPr/>
        </p:nvSpPr>
        <p:spPr>
          <a:xfrm>
            <a:off x="0" y="733969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Pix2Pix</a:t>
            </a:r>
          </a:p>
        </p:txBody>
      </p:sp>
      <p:sp>
        <p:nvSpPr>
          <p:cNvPr id="9" name="Rectangle 99">
            <a:extLst>
              <a:ext uri="{FF2B5EF4-FFF2-40B4-BE49-F238E27FC236}">
                <a16:creationId xmlns:a16="http://schemas.microsoft.com/office/drawing/2014/main" id="{FC468AEC-E6F0-47A6-8A96-829D3C560D69}"/>
              </a:ext>
            </a:extLst>
          </p:cNvPr>
          <p:cNvSpPr/>
          <p:nvPr/>
        </p:nvSpPr>
        <p:spPr>
          <a:xfrm>
            <a:off x="0" y="31197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Generative Adversarial Network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EEF0F4F-D430-4AA1-8E9B-520604DFF8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607" y="1389970"/>
            <a:ext cx="11622785" cy="458628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DDDC36A-4BCC-4F38-9565-85A2123462C8}"/>
              </a:ext>
            </a:extLst>
          </p:cNvPr>
          <p:cNvSpPr txBox="1"/>
          <p:nvPr/>
        </p:nvSpPr>
        <p:spPr>
          <a:xfrm>
            <a:off x="70628" y="6239147"/>
            <a:ext cx="126166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Ref :https://taeoh-kim.github.io/blog/gan%EC%9D%84-%EC%9D%B4%EC%9A%A9%ED%95%9C-image-to-image-translation-pix2pix-cyclegan-discogan/</a:t>
            </a:r>
          </a:p>
          <a:p>
            <a:endParaRPr lang="en-US" altLang="ko-KR" sz="1200" dirty="0"/>
          </a:p>
          <a:p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226108637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99">
            <a:extLst>
              <a:ext uri="{FF2B5EF4-FFF2-40B4-BE49-F238E27FC236}">
                <a16:creationId xmlns:a16="http://schemas.microsoft.com/office/drawing/2014/main" id="{00E243F3-2CB6-4224-B894-1068629863F8}"/>
              </a:ext>
            </a:extLst>
          </p:cNvPr>
          <p:cNvSpPr/>
          <p:nvPr/>
        </p:nvSpPr>
        <p:spPr>
          <a:xfrm>
            <a:off x="0" y="733969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Pix2Pix</a:t>
            </a:r>
          </a:p>
        </p:txBody>
      </p:sp>
      <p:sp>
        <p:nvSpPr>
          <p:cNvPr id="9" name="Rectangle 99">
            <a:extLst>
              <a:ext uri="{FF2B5EF4-FFF2-40B4-BE49-F238E27FC236}">
                <a16:creationId xmlns:a16="http://schemas.microsoft.com/office/drawing/2014/main" id="{FC468AEC-E6F0-47A6-8A96-829D3C560D69}"/>
              </a:ext>
            </a:extLst>
          </p:cNvPr>
          <p:cNvSpPr/>
          <p:nvPr/>
        </p:nvSpPr>
        <p:spPr>
          <a:xfrm>
            <a:off x="0" y="31197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Generative Adversarial Network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7705FB4-664E-41BE-9FAC-2DA402A7B5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100" y="1495425"/>
            <a:ext cx="4914900" cy="44100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49265E8-9E12-43A2-BA1B-3E752DC8CCA4}"/>
              </a:ext>
            </a:extLst>
          </p:cNvPr>
          <p:cNvSpPr txBox="1"/>
          <p:nvPr/>
        </p:nvSpPr>
        <p:spPr>
          <a:xfrm>
            <a:off x="7366348" y="2690336"/>
            <a:ext cx="421933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b="1" dirty="0">
                <a:solidFill>
                  <a:srgbClr val="002060"/>
                </a:solidFill>
              </a:rPr>
              <a:t>인풋이 이미지</a:t>
            </a:r>
            <a:endParaRPr lang="en-US" altLang="ko-KR" b="1" dirty="0">
              <a:solidFill>
                <a:srgbClr val="002060"/>
              </a:solidFill>
            </a:endParaRPr>
          </a:p>
          <a:p>
            <a:pPr marL="342900" indent="-342900">
              <a:buAutoNum type="arabicPeriod"/>
            </a:pPr>
            <a:endParaRPr lang="en-US" altLang="ko-KR" b="1" dirty="0">
              <a:solidFill>
                <a:srgbClr val="002060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b="1" dirty="0">
                <a:solidFill>
                  <a:srgbClr val="002060"/>
                </a:solidFill>
              </a:rPr>
              <a:t>두 이미지 페어</a:t>
            </a:r>
            <a:endParaRPr lang="en-US" altLang="ko-KR" b="1" dirty="0">
              <a:solidFill>
                <a:srgbClr val="002060"/>
              </a:solidFill>
            </a:endParaRPr>
          </a:p>
          <a:p>
            <a:pPr marL="342900" indent="-342900">
              <a:buAutoNum type="arabicPeriod"/>
            </a:pPr>
            <a:endParaRPr lang="en-US" altLang="ko-KR" b="1" dirty="0">
              <a:solidFill>
                <a:srgbClr val="002060"/>
              </a:solidFill>
            </a:endParaRPr>
          </a:p>
          <a:p>
            <a:pPr marL="342900" indent="-342900">
              <a:buAutoNum type="arabicPeriod"/>
            </a:pPr>
            <a:r>
              <a:rPr lang="en-US" altLang="ko-KR" b="1" dirty="0">
                <a:solidFill>
                  <a:srgbClr val="002060"/>
                </a:solidFill>
              </a:rPr>
              <a:t>UNET </a:t>
            </a:r>
            <a:r>
              <a:rPr lang="ko-KR" altLang="en-US" b="1" dirty="0">
                <a:solidFill>
                  <a:srgbClr val="002060"/>
                </a:solidFill>
              </a:rPr>
              <a:t>사용</a:t>
            </a:r>
            <a:endParaRPr lang="en-US" altLang="ko-KR" b="1" dirty="0">
              <a:solidFill>
                <a:srgbClr val="002060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09E5035-095A-4089-A5F8-5DF9FAC4B5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7142" y="2690336"/>
            <a:ext cx="2141205" cy="1718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44678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99">
            <a:extLst>
              <a:ext uri="{FF2B5EF4-FFF2-40B4-BE49-F238E27FC236}">
                <a16:creationId xmlns:a16="http://schemas.microsoft.com/office/drawing/2014/main" id="{00E243F3-2CB6-4224-B894-1068629863F8}"/>
              </a:ext>
            </a:extLst>
          </p:cNvPr>
          <p:cNvSpPr/>
          <p:nvPr/>
        </p:nvSpPr>
        <p:spPr>
          <a:xfrm>
            <a:off x="0" y="733969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Pix2Pix</a:t>
            </a:r>
          </a:p>
        </p:txBody>
      </p:sp>
      <p:sp>
        <p:nvSpPr>
          <p:cNvPr id="9" name="Rectangle 99">
            <a:extLst>
              <a:ext uri="{FF2B5EF4-FFF2-40B4-BE49-F238E27FC236}">
                <a16:creationId xmlns:a16="http://schemas.microsoft.com/office/drawing/2014/main" id="{FC468AEC-E6F0-47A6-8A96-829D3C560D69}"/>
              </a:ext>
            </a:extLst>
          </p:cNvPr>
          <p:cNvSpPr/>
          <p:nvPr/>
        </p:nvSpPr>
        <p:spPr>
          <a:xfrm>
            <a:off x="0" y="31197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Generative Adversarial Network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C596C40-7BFA-4B86-B9EE-9A190056DE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174" y="1502229"/>
            <a:ext cx="5289989" cy="414541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52A904B-A0DC-4F7E-862E-40EFF489AA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2715" y="1917695"/>
            <a:ext cx="6011634" cy="3022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5094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15DF0B5-7C9A-47BE-841D-E38D7271F0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9256" y="1774370"/>
            <a:ext cx="7899830" cy="3679372"/>
          </a:xfrm>
          <a:prstGeom prst="rect">
            <a:avLst/>
          </a:prstGeom>
        </p:spPr>
      </p:pic>
      <p:sp>
        <p:nvSpPr>
          <p:cNvPr id="12" name="타원 11">
            <a:extLst>
              <a:ext uri="{FF2B5EF4-FFF2-40B4-BE49-F238E27FC236}">
                <a16:creationId xmlns:a16="http://schemas.microsoft.com/office/drawing/2014/main" id="{831B4C44-FFB2-46B6-AE9D-032E8DA23571}"/>
              </a:ext>
            </a:extLst>
          </p:cNvPr>
          <p:cNvSpPr/>
          <p:nvPr/>
        </p:nvSpPr>
        <p:spPr>
          <a:xfrm>
            <a:off x="10223030" y="3028532"/>
            <a:ext cx="587829" cy="555172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래픽 19">
            <a:extLst>
              <a:ext uri="{FF2B5EF4-FFF2-40B4-BE49-F238E27FC236}">
                <a16:creationId xmlns:a16="http://schemas.microsoft.com/office/drawing/2014/main" id="{85D06787-BD36-4177-93D5-F77589562F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2516468">
            <a:off x="10802238" y="2714888"/>
            <a:ext cx="561975" cy="56197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980A9F6-E1D0-4AAD-AE8D-289847B6848D}"/>
              </a:ext>
            </a:extLst>
          </p:cNvPr>
          <p:cNvSpPr txBox="1"/>
          <p:nvPr/>
        </p:nvSpPr>
        <p:spPr>
          <a:xfrm>
            <a:off x="10516944" y="3535920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0070C0"/>
                </a:solidFill>
              </a:rPr>
              <a:t>Label</a:t>
            </a:r>
            <a:endParaRPr lang="ko-KR" altLang="en-US" b="1" dirty="0">
              <a:solidFill>
                <a:srgbClr val="0070C0"/>
              </a:solidFill>
            </a:endParaRPr>
          </a:p>
        </p:txBody>
      </p:sp>
      <p:pic>
        <p:nvPicPr>
          <p:cNvPr id="23" name="그래픽 22">
            <a:extLst>
              <a:ext uri="{FF2B5EF4-FFF2-40B4-BE49-F238E27FC236}">
                <a16:creationId xmlns:a16="http://schemas.microsoft.com/office/drawing/2014/main" id="{193DB445-34AE-4BF8-ABCC-5EA97B4D86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0800000">
            <a:off x="9437688" y="2215778"/>
            <a:ext cx="747271" cy="747271"/>
          </a:xfrm>
          <a:prstGeom prst="rect">
            <a:avLst/>
          </a:prstGeom>
        </p:spPr>
      </p:pic>
      <p:pic>
        <p:nvPicPr>
          <p:cNvPr id="25" name="그래픽 24">
            <a:extLst>
              <a:ext uri="{FF2B5EF4-FFF2-40B4-BE49-F238E27FC236}">
                <a16:creationId xmlns:a16="http://schemas.microsoft.com/office/drawing/2014/main" id="{B256EB6F-86BA-43F5-A359-E7881CCB60F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532259" y="1438271"/>
            <a:ext cx="613654" cy="613654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362C2E94-F602-478B-AF97-9AE11B5B779C}"/>
              </a:ext>
            </a:extLst>
          </p:cNvPr>
          <p:cNvSpPr txBox="1"/>
          <p:nvPr/>
        </p:nvSpPr>
        <p:spPr>
          <a:xfrm>
            <a:off x="9800305" y="1032298"/>
            <a:ext cx="11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Loss (cost)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001E4754-094A-417F-9BFF-74EE01FA3D6E}"/>
              </a:ext>
            </a:extLst>
          </p:cNvPr>
          <p:cNvCxnSpPr>
            <a:cxnSpLocks/>
          </p:cNvCxnSpPr>
          <p:nvPr/>
        </p:nvCxnSpPr>
        <p:spPr>
          <a:xfrm flipH="1">
            <a:off x="2971799" y="1745098"/>
            <a:ext cx="6204858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126AD6C6-3CAF-43A1-BAE5-CAD99028506C}"/>
              </a:ext>
            </a:extLst>
          </p:cNvPr>
          <p:cNvSpPr txBox="1"/>
          <p:nvPr/>
        </p:nvSpPr>
        <p:spPr>
          <a:xfrm>
            <a:off x="4780425" y="1346495"/>
            <a:ext cx="2786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Back propagation (training)</a:t>
            </a:r>
            <a:endParaRPr lang="ko-KR" alt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4569B6EB-5EAB-4269-B0E1-F9C6917D022E}"/>
              </a:ext>
            </a:extLst>
          </p:cNvPr>
          <p:cNvCxnSpPr>
            <a:cxnSpLocks/>
          </p:cNvCxnSpPr>
          <p:nvPr/>
        </p:nvCxnSpPr>
        <p:spPr>
          <a:xfrm>
            <a:off x="3191111" y="5453742"/>
            <a:ext cx="6137945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AFF8A5CB-C946-4D25-8130-EAAD86067E6D}"/>
              </a:ext>
            </a:extLst>
          </p:cNvPr>
          <p:cNvSpPr txBox="1"/>
          <p:nvPr/>
        </p:nvSpPr>
        <p:spPr>
          <a:xfrm>
            <a:off x="4780425" y="5483013"/>
            <a:ext cx="2579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Feed Forward (inference)</a:t>
            </a:r>
            <a:endParaRPr lang="ko-KR" alt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777F8EB0-750F-485E-AAC1-93CF41484BE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830" y="2724122"/>
            <a:ext cx="1163991" cy="1163991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F57529FA-A5B0-4727-B5A3-CE56FDD16769}"/>
              </a:ext>
            </a:extLst>
          </p:cNvPr>
          <p:cNvSpPr txBox="1"/>
          <p:nvPr/>
        </p:nvSpPr>
        <p:spPr>
          <a:xfrm>
            <a:off x="1007095" y="4019859"/>
            <a:ext cx="633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Data</a:t>
            </a:r>
            <a:endParaRPr lang="ko-KR" alt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8" name="Rectangle 99">
            <a:extLst>
              <a:ext uri="{FF2B5EF4-FFF2-40B4-BE49-F238E27FC236}">
                <a16:creationId xmlns:a16="http://schemas.microsoft.com/office/drawing/2014/main" id="{465300EA-4181-49A5-87B6-1BCE9A44B1A4}"/>
              </a:ext>
            </a:extLst>
          </p:cNvPr>
          <p:cNvSpPr/>
          <p:nvPr/>
        </p:nvSpPr>
        <p:spPr>
          <a:xfrm>
            <a:off x="0" y="733969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DNN / Deep learning review</a:t>
            </a:r>
          </a:p>
        </p:txBody>
      </p:sp>
      <p:sp>
        <p:nvSpPr>
          <p:cNvPr id="40" name="Rectangle 99">
            <a:extLst>
              <a:ext uri="{FF2B5EF4-FFF2-40B4-BE49-F238E27FC236}">
                <a16:creationId xmlns:a16="http://schemas.microsoft.com/office/drawing/2014/main" id="{C51D0987-87B9-423E-A609-BC90F2E10A75}"/>
              </a:ext>
            </a:extLst>
          </p:cNvPr>
          <p:cNvSpPr/>
          <p:nvPr/>
        </p:nvSpPr>
        <p:spPr>
          <a:xfrm>
            <a:off x="0" y="31197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Auto Encoder</a:t>
            </a:r>
          </a:p>
        </p:txBody>
      </p:sp>
    </p:spTree>
    <p:extLst>
      <p:ext uri="{BB962C8B-B14F-4D97-AF65-F5344CB8AC3E}">
        <p14:creationId xmlns:p14="http://schemas.microsoft.com/office/powerpoint/2010/main" val="401650822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99">
            <a:extLst>
              <a:ext uri="{FF2B5EF4-FFF2-40B4-BE49-F238E27FC236}">
                <a16:creationId xmlns:a16="http://schemas.microsoft.com/office/drawing/2014/main" id="{00E243F3-2CB6-4224-B894-1068629863F8}"/>
              </a:ext>
            </a:extLst>
          </p:cNvPr>
          <p:cNvSpPr/>
          <p:nvPr/>
        </p:nvSpPr>
        <p:spPr>
          <a:xfrm>
            <a:off x="0" y="733969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Cycle GAN  : Unpaired Image – to – Image Translation using Cycle Net</a:t>
            </a:r>
          </a:p>
        </p:txBody>
      </p:sp>
      <p:sp>
        <p:nvSpPr>
          <p:cNvPr id="9" name="Rectangle 99">
            <a:extLst>
              <a:ext uri="{FF2B5EF4-FFF2-40B4-BE49-F238E27FC236}">
                <a16:creationId xmlns:a16="http://schemas.microsoft.com/office/drawing/2014/main" id="{FC468AEC-E6F0-47A6-8A96-829D3C560D69}"/>
              </a:ext>
            </a:extLst>
          </p:cNvPr>
          <p:cNvSpPr/>
          <p:nvPr/>
        </p:nvSpPr>
        <p:spPr>
          <a:xfrm>
            <a:off x="0" y="31197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Generative Adversarial Network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95C005F-3ED8-4FAC-95AB-3DB6CF407C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378" y="1934903"/>
            <a:ext cx="6209916" cy="371392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4F8ABFC-250D-4376-9599-0171CE7D43A5}"/>
              </a:ext>
            </a:extLst>
          </p:cNvPr>
          <p:cNvSpPr txBox="1"/>
          <p:nvPr/>
        </p:nvSpPr>
        <p:spPr>
          <a:xfrm>
            <a:off x="7496374" y="3376366"/>
            <a:ext cx="39855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altLang="ko-KR" sz="2400" b="1" dirty="0">
                <a:solidFill>
                  <a:srgbClr val="002060"/>
                </a:solidFill>
              </a:rPr>
              <a:t>Unpaired</a:t>
            </a:r>
          </a:p>
        </p:txBody>
      </p:sp>
    </p:spTree>
    <p:extLst>
      <p:ext uri="{BB962C8B-B14F-4D97-AF65-F5344CB8AC3E}">
        <p14:creationId xmlns:p14="http://schemas.microsoft.com/office/powerpoint/2010/main" val="359308483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99">
            <a:extLst>
              <a:ext uri="{FF2B5EF4-FFF2-40B4-BE49-F238E27FC236}">
                <a16:creationId xmlns:a16="http://schemas.microsoft.com/office/drawing/2014/main" id="{00E243F3-2CB6-4224-B894-1068629863F8}"/>
              </a:ext>
            </a:extLst>
          </p:cNvPr>
          <p:cNvSpPr/>
          <p:nvPr/>
        </p:nvSpPr>
        <p:spPr>
          <a:xfrm>
            <a:off x="0" y="733969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Cycle GAN  : Unpaired Image – to – Image Translation using Cycle Net</a:t>
            </a:r>
          </a:p>
        </p:txBody>
      </p:sp>
      <p:sp>
        <p:nvSpPr>
          <p:cNvPr id="9" name="Rectangle 99">
            <a:extLst>
              <a:ext uri="{FF2B5EF4-FFF2-40B4-BE49-F238E27FC236}">
                <a16:creationId xmlns:a16="http://schemas.microsoft.com/office/drawing/2014/main" id="{FC468AEC-E6F0-47A6-8A96-829D3C560D69}"/>
              </a:ext>
            </a:extLst>
          </p:cNvPr>
          <p:cNvSpPr/>
          <p:nvPr/>
        </p:nvSpPr>
        <p:spPr>
          <a:xfrm>
            <a:off x="0" y="31197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Generative Adversarial Network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F8ABFC-250D-4376-9599-0171CE7D43A5}"/>
              </a:ext>
            </a:extLst>
          </p:cNvPr>
          <p:cNvSpPr txBox="1"/>
          <p:nvPr/>
        </p:nvSpPr>
        <p:spPr>
          <a:xfrm>
            <a:off x="5687786" y="2515734"/>
            <a:ext cx="486591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altLang="ko-KR" sz="2400" b="1" dirty="0">
                <a:solidFill>
                  <a:srgbClr val="002060"/>
                </a:solidFill>
              </a:rPr>
              <a:t>X</a:t>
            </a:r>
            <a:r>
              <a:rPr lang="ko-KR" altLang="en-US" sz="2400" b="1" dirty="0">
                <a:solidFill>
                  <a:srgbClr val="002060"/>
                </a:solidFill>
              </a:rPr>
              <a:t>와 </a:t>
            </a:r>
            <a:r>
              <a:rPr lang="en-US" altLang="ko-KR" sz="2400" b="1" dirty="0">
                <a:solidFill>
                  <a:srgbClr val="002060"/>
                </a:solidFill>
              </a:rPr>
              <a:t>Y</a:t>
            </a:r>
            <a:r>
              <a:rPr lang="ko-KR" altLang="en-US" sz="2400" b="1" dirty="0">
                <a:solidFill>
                  <a:srgbClr val="002060"/>
                </a:solidFill>
              </a:rPr>
              <a:t>가 연결하고자 하는 두 </a:t>
            </a:r>
            <a:r>
              <a:rPr lang="en-US" altLang="ko-KR" sz="2400" b="1" dirty="0">
                <a:solidFill>
                  <a:srgbClr val="002060"/>
                </a:solidFill>
              </a:rPr>
              <a:t>Domain</a:t>
            </a:r>
            <a:r>
              <a:rPr lang="ko-KR" altLang="en-US" sz="2400" b="1" dirty="0">
                <a:solidFill>
                  <a:srgbClr val="002060"/>
                </a:solidFill>
              </a:rPr>
              <a:t>의 </a:t>
            </a:r>
            <a:r>
              <a:rPr lang="en-US" altLang="ko-KR" sz="2400" b="1" dirty="0">
                <a:solidFill>
                  <a:srgbClr val="002060"/>
                </a:solidFill>
              </a:rPr>
              <a:t>Image</a:t>
            </a:r>
            <a:r>
              <a:rPr lang="ko-KR" altLang="en-US" sz="2400" b="1" dirty="0">
                <a:solidFill>
                  <a:srgbClr val="002060"/>
                </a:solidFill>
              </a:rPr>
              <a:t>들</a:t>
            </a:r>
            <a:endParaRPr lang="en-US" altLang="ko-KR" sz="2400" b="1" dirty="0">
              <a:solidFill>
                <a:srgbClr val="002060"/>
              </a:solidFill>
            </a:endParaRPr>
          </a:p>
          <a:p>
            <a:pPr marL="457200" indent="-457200">
              <a:buAutoNum type="arabicPeriod"/>
            </a:pPr>
            <a:endParaRPr lang="en-US" altLang="ko-KR" sz="2400" b="1" dirty="0">
              <a:solidFill>
                <a:srgbClr val="002060"/>
              </a:solidFill>
            </a:endParaRPr>
          </a:p>
          <a:p>
            <a:pPr marL="457200" indent="-457200">
              <a:buAutoNum type="arabicPeriod"/>
            </a:pPr>
            <a:r>
              <a:rPr lang="ko-KR" altLang="en-US" sz="2400" b="1" dirty="0">
                <a:solidFill>
                  <a:srgbClr val="002060"/>
                </a:solidFill>
              </a:rPr>
              <a:t>단순히 </a:t>
            </a:r>
            <a:r>
              <a:rPr lang="en-US" altLang="ko-KR" sz="2400" b="1" dirty="0">
                <a:solidFill>
                  <a:srgbClr val="002060"/>
                </a:solidFill>
              </a:rPr>
              <a:t>X</a:t>
            </a:r>
            <a:r>
              <a:rPr lang="ko-KR" altLang="en-US" sz="2400" b="1" dirty="0">
                <a:solidFill>
                  <a:srgbClr val="002060"/>
                </a:solidFill>
              </a:rPr>
              <a:t>로 </a:t>
            </a:r>
            <a:r>
              <a:rPr lang="en-US" altLang="ko-KR" sz="2400" b="1" dirty="0">
                <a:solidFill>
                  <a:srgbClr val="002060"/>
                </a:solidFill>
              </a:rPr>
              <a:t>Y</a:t>
            </a:r>
            <a:r>
              <a:rPr lang="ko-KR" altLang="en-US" sz="2400" b="1" dirty="0">
                <a:solidFill>
                  <a:srgbClr val="002060"/>
                </a:solidFill>
              </a:rPr>
              <a:t>를 생성하고 </a:t>
            </a:r>
            <a:r>
              <a:rPr lang="en-US" altLang="ko-KR" sz="2400" b="1" dirty="0">
                <a:solidFill>
                  <a:srgbClr val="002060"/>
                </a:solidFill>
              </a:rPr>
              <a:t>Y</a:t>
            </a:r>
            <a:r>
              <a:rPr lang="ko-KR" altLang="en-US" sz="2400" b="1" dirty="0">
                <a:solidFill>
                  <a:srgbClr val="002060"/>
                </a:solidFill>
              </a:rPr>
              <a:t>같게 만들기만 하면 </a:t>
            </a:r>
            <a:r>
              <a:rPr lang="en-US" altLang="ko-KR" sz="2400" b="1" dirty="0">
                <a:solidFill>
                  <a:srgbClr val="002060"/>
                </a:solidFill>
              </a:rPr>
              <a:t>X</a:t>
            </a:r>
            <a:r>
              <a:rPr lang="ko-KR" altLang="en-US" sz="2400" b="1" dirty="0">
                <a:solidFill>
                  <a:srgbClr val="002060"/>
                </a:solidFill>
              </a:rPr>
              <a:t>의 특성을 버리고 </a:t>
            </a:r>
            <a:r>
              <a:rPr lang="en-US" altLang="ko-KR" sz="2400" b="1" dirty="0">
                <a:solidFill>
                  <a:srgbClr val="002060"/>
                </a:solidFill>
              </a:rPr>
              <a:t>Y</a:t>
            </a:r>
            <a:r>
              <a:rPr lang="ko-KR" altLang="en-US" sz="2400" b="1" dirty="0">
                <a:solidFill>
                  <a:srgbClr val="002060"/>
                </a:solidFill>
              </a:rPr>
              <a:t>처럼만 만들게 된다</a:t>
            </a:r>
            <a:r>
              <a:rPr lang="en-US" altLang="ko-KR" sz="2400" b="1" dirty="0">
                <a:solidFill>
                  <a:srgbClr val="002060"/>
                </a:solidFill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4AEF480-1D2E-432C-974F-4C1B4851EC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1518" y="2307546"/>
            <a:ext cx="3320728" cy="27247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9B29F52-1AE0-4498-88FC-4C7753E05BCB}"/>
              </a:ext>
            </a:extLst>
          </p:cNvPr>
          <p:cNvSpPr txBox="1"/>
          <p:nvPr/>
        </p:nvSpPr>
        <p:spPr>
          <a:xfrm>
            <a:off x="70628" y="6239147"/>
            <a:ext cx="126166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Ref : </a:t>
            </a:r>
            <a:r>
              <a:rPr lang="en-US" altLang="ko-KR" sz="1200" dirty="0">
                <a:hlinkClick r:id="rId3"/>
              </a:rPr>
              <a:t>https://taeoh-kim.github.io/blog/gan%EC%9D%84-%EC%9D%B4%EC%9A%A9%ED%95%9C-image-to-image-translation-pix2pix-cyclegan-discogan/</a:t>
            </a:r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88781318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99">
            <a:extLst>
              <a:ext uri="{FF2B5EF4-FFF2-40B4-BE49-F238E27FC236}">
                <a16:creationId xmlns:a16="http://schemas.microsoft.com/office/drawing/2014/main" id="{00E243F3-2CB6-4224-B894-1068629863F8}"/>
              </a:ext>
            </a:extLst>
          </p:cNvPr>
          <p:cNvSpPr/>
          <p:nvPr/>
        </p:nvSpPr>
        <p:spPr>
          <a:xfrm>
            <a:off x="0" y="733969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Cycle GAN  : Unpaired Image – to – Image Translation using Cycle Net</a:t>
            </a:r>
          </a:p>
        </p:txBody>
      </p:sp>
      <p:sp>
        <p:nvSpPr>
          <p:cNvPr id="9" name="Rectangle 99">
            <a:extLst>
              <a:ext uri="{FF2B5EF4-FFF2-40B4-BE49-F238E27FC236}">
                <a16:creationId xmlns:a16="http://schemas.microsoft.com/office/drawing/2014/main" id="{FC468AEC-E6F0-47A6-8A96-829D3C560D69}"/>
              </a:ext>
            </a:extLst>
          </p:cNvPr>
          <p:cNvSpPr/>
          <p:nvPr/>
        </p:nvSpPr>
        <p:spPr>
          <a:xfrm>
            <a:off x="0" y="31197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Generative Adversarial Network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B29F52-1AE0-4498-88FC-4C7753E05BCB}"/>
              </a:ext>
            </a:extLst>
          </p:cNvPr>
          <p:cNvSpPr txBox="1"/>
          <p:nvPr/>
        </p:nvSpPr>
        <p:spPr>
          <a:xfrm>
            <a:off x="70628" y="6239147"/>
            <a:ext cx="126166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Ref :https://taeoh-kim.github.io/blog/gan%EC%9D%84-%EC%9D%B4%EC%9A%A9%ED%95%9C-image-to-image-translation-pix2pix-cyclegan-discogan/</a:t>
            </a:r>
          </a:p>
          <a:p>
            <a:endParaRPr lang="en-US" altLang="ko-KR" sz="1200" dirty="0"/>
          </a:p>
          <a:p>
            <a:endParaRPr lang="en-US" altLang="ko-KR" sz="12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D7ED41A-30FB-4589-B93D-6A61B2BE72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6746" y="2602328"/>
            <a:ext cx="6698507" cy="222204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FE4DD6C-B71B-4027-B3C1-A356BBC2C60F}"/>
              </a:ext>
            </a:extLst>
          </p:cNvPr>
          <p:cNvSpPr txBox="1"/>
          <p:nvPr/>
        </p:nvSpPr>
        <p:spPr>
          <a:xfrm>
            <a:off x="4386202" y="5602370"/>
            <a:ext cx="39855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002060"/>
                </a:solidFill>
              </a:rPr>
              <a:t>Cycle</a:t>
            </a:r>
            <a:r>
              <a:rPr lang="ko-KR" altLang="en-US" sz="2400" b="1" dirty="0">
                <a:solidFill>
                  <a:srgbClr val="002060"/>
                </a:solidFill>
              </a:rPr>
              <a:t> </a:t>
            </a:r>
            <a:r>
              <a:rPr lang="en-US" altLang="ko-KR" sz="2400" b="1" dirty="0">
                <a:solidFill>
                  <a:srgbClr val="002060"/>
                </a:solidFill>
              </a:rPr>
              <a:t>Consistency</a:t>
            </a:r>
          </a:p>
        </p:txBody>
      </p:sp>
    </p:spTree>
    <p:extLst>
      <p:ext uri="{BB962C8B-B14F-4D97-AF65-F5344CB8AC3E}">
        <p14:creationId xmlns:p14="http://schemas.microsoft.com/office/powerpoint/2010/main" val="4027654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99">
            <a:extLst>
              <a:ext uri="{FF2B5EF4-FFF2-40B4-BE49-F238E27FC236}">
                <a16:creationId xmlns:a16="http://schemas.microsoft.com/office/drawing/2014/main" id="{00E243F3-2CB6-4224-B894-1068629863F8}"/>
              </a:ext>
            </a:extLst>
          </p:cNvPr>
          <p:cNvSpPr/>
          <p:nvPr/>
        </p:nvSpPr>
        <p:spPr>
          <a:xfrm>
            <a:off x="0" y="733969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Cycle GAN  : Unpaired Image – to – Image Translation using Cycle Net</a:t>
            </a:r>
          </a:p>
        </p:txBody>
      </p:sp>
      <p:sp>
        <p:nvSpPr>
          <p:cNvPr id="9" name="Rectangle 99">
            <a:extLst>
              <a:ext uri="{FF2B5EF4-FFF2-40B4-BE49-F238E27FC236}">
                <a16:creationId xmlns:a16="http://schemas.microsoft.com/office/drawing/2014/main" id="{FC468AEC-E6F0-47A6-8A96-829D3C560D69}"/>
              </a:ext>
            </a:extLst>
          </p:cNvPr>
          <p:cNvSpPr/>
          <p:nvPr/>
        </p:nvSpPr>
        <p:spPr>
          <a:xfrm>
            <a:off x="0" y="31197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Generative Adversarial Network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B29F52-1AE0-4498-88FC-4C7753E05BCB}"/>
              </a:ext>
            </a:extLst>
          </p:cNvPr>
          <p:cNvSpPr txBox="1"/>
          <p:nvPr/>
        </p:nvSpPr>
        <p:spPr>
          <a:xfrm>
            <a:off x="70628" y="6239147"/>
            <a:ext cx="126166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Ref :https://taeoh-kim.github.io/blog/gan%EC%9D%84-%EC%9D%B4%EC%9A%A9%ED%95%9C-image-to-image-translation-pix2pix-cyclegan-discogan/</a:t>
            </a:r>
          </a:p>
          <a:p>
            <a:endParaRPr lang="en-US" altLang="ko-KR" sz="1200" dirty="0"/>
          </a:p>
          <a:p>
            <a:endParaRPr lang="en-US" altLang="ko-KR" sz="12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521D3F3-F179-4558-AC4D-52E00FF286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323" y="1883278"/>
            <a:ext cx="11495353" cy="3879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47679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99">
            <a:extLst>
              <a:ext uri="{FF2B5EF4-FFF2-40B4-BE49-F238E27FC236}">
                <a16:creationId xmlns:a16="http://schemas.microsoft.com/office/drawing/2014/main" id="{00E243F3-2CB6-4224-B894-1068629863F8}"/>
              </a:ext>
            </a:extLst>
          </p:cNvPr>
          <p:cNvSpPr/>
          <p:nvPr/>
        </p:nvSpPr>
        <p:spPr>
          <a:xfrm>
            <a:off x="0" y="733969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Cycle GAN  : Unpaired Image – to – Image Translation using Cycle Net</a:t>
            </a:r>
          </a:p>
        </p:txBody>
      </p:sp>
      <p:sp>
        <p:nvSpPr>
          <p:cNvPr id="9" name="Rectangle 99">
            <a:extLst>
              <a:ext uri="{FF2B5EF4-FFF2-40B4-BE49-F238E27FC236}">
                <a16:creationId xmlns:a16="http://schemas.microsoft.com/office/drawing/2014/main" id="{FC468AEC-E6F0-47A6-8A96-829D3C560D69}"/>
              </a:ext>
            </a:extLst>
          </p:cNvPr>
          <p:cNvSpPr/>
          <p:nvPr/>
        </p:nvSpPr>
        <p:spPr>
          <a:xfrm>
            <a:off x="0" y="31197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Generative Adversarial Network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B29F52-1AE0-4498-88FC-4C7753E05BCB}"/>
              </a:ext>
            </a:extLst>
          </p:cNvPr>
          <p:cNvSpPr txBox="1"/>
          <p:nvPr/>
        </p:nvSpPr>
        <p:spPr>
          <a:xfrm>
            <a:off x="70628" y="6239147"/>
            <a:ext cx="126166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Ref :https://taeoh-kim.github.io/blog/gan%EC%9D%84-%EC%9D%B4%EC%9A%A9%ED%95%9C-image-to-image-translation-pix2pix-cyclegan-discogan/</a:t>
            </a:r>
          </a:p>
          <a:p>
            <a:endParaRPr lang="en-US" altLang="ko-KR" sz="1200" dirty="0"/>
          </a:p>
          <a:p>
            <a:endParaRPr lang="en-US" altLang="ko-KR" sz="12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4A94B97-28A9-4A89-A5FA-0D02E28E44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4536" y="1210355"/>
            <a:ext cx="4448856" cy="498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09158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99">
            <a:extLst>
              <a:ext uri="{FF2B5EF4-FFF2-40B4-BE49-F238E27FC236}">
                <a16:creationId xmlns:a16="http://schemas.microsoft.com/office/drawing/2014/main" id="{00E243F3-2CB6-4224-B894-1068629863F8}"/>
              </a:ext>
            </a:extLst>
          </p:cNvPr>
          <p:cNvSpPr/>
          <p:nvPr/>
        </p:nvSpPr>
        <p:spPr>
          <a:xfrm>
            <a:off x="0" y="733969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Cycle GAN  : Unpaired Image – to – Image Translation using Cycle Net</a:t>
            </a:r>
          </a:p>
        </p:txBody>
      </p:sp>
      <p:sp>
        <p:nvSpPr>
          <p:cNvPr id="9" name="Rectangle 99">
            <a:extLst>
              <a:ext uri="{FF2B5EF4-FFF2-40B4-BE49-F238E27FC236}">
                <a16:creationId xmlns:a16="http://schemas.microsoft.com/office/drawing/2014/main" id="{FC468AEC-E6F0-47A6-8A96-829D3C560D69}"/>
              </a:ext>
            </a:extLst>
          </p:cNvPr>
          <p:cNvSpPr/>
          <p:nvPr/>
        </p:nvSpPr>
        <p:spPr>
          <a:xfrm>
            <a:off x="0" y="31197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Generative Adversarial Network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B29F52-1AE0-4498-88FC-4C7753E05BCB}"/>
              </a:ext>
            </a:extLst>
          </p:cNvPr>
          <p:cNvSpPr txBox="1"/>
          <p:nvPr/>
        </p:nvSpPr>
        <p:spPr>
          <a:xfrm>
            <a:off x="70628" y="6027003"/>
            <a:ext cx="126166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Ref :https://taeoh-kim.github.io/blog/gan%EC%9D%84-%EC%9D%B4%EC%9A%A9%ED%95%9C-image-to-image-translation-pix2pix-cyclegan-discogan/</a:t>
            </a:r>
          </a:p>
          <a:p>
            <a:r>
              <a:rPr lang="en-US" altLang="ko-KR" sz="1200" dirty="0">
                <a:hlinkClick r:id="rId2"/>
              </a:rPr>
              <a:t>https://www.youtube.com/watch?v</a:t>
            </a:r>
            <a:r>
              <a:rPr lang="en-US" altLang="ko-KR" sz="1200">
                <a:hlinkClick r:id="rId2"/>
              </a:rPr>
              <a:t>=9reHvktowLY</a:t>
            </a:r>
            <a:endParaRPr lang="en-US" altLang="ko-KR" sz="1200"/>
          </a:p>
          <a:p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F8D66D4-CFC1-4F5B-AE02-62BC79ADE3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7907" y="1210355"/>
            <a:ext cx="4316186" cy="4722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47302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99">
            <a:extLst>
              <a:ext uri="{FF2B5EF4-FFF2-40B4-BE49-F238E27FC236}">
                <a16:creationId xmlns:a16="http://schemas.microsoft.com/office/drawing/2014/main" id="{00E243F3-2CB6-4224-B894-1068629863F8}"/>
              </a:ext>
            </a:extLst>
          </p:cNvPr>
          <p:cNvSpPr/>
          <p:nvPr/>
        </p:nvSpPr>
        <p:spPr>
          <a:xfrm>
            <a:off x="0" y="733969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Cycle GAN  : Unpaired Image – to – Image Translation using Cycle Net</a:t>
            </a:r>
          </a:p>
        </p:txBody>
      </p:sp>
      <p:sp>
        <p:nvSpPr>
          <p:cNvPr id="9" name="Rectangle 99">
            <a:extLst>
              <a:ext uri="{FF2B5EF4-FFF2-40B4-BE49-F238E27FC236}">
                <a16:creationId xmlns:a16="http://schemas.microsoft.com/office/drawing/2014/main" id="{FC468AEC-E6F0-47A6-8A96-829D3C560D69}"/>
              </a:ext>
            </a:extLst>
          </p:cNvPr>
          <p:cNvSpPr/>
          <p:nvPr/>
        </p:nvSpPr>
        <p:spPr>
          <a:xfrm>
            <a:off x="0" y="31197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Generative Adversarial Network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B29F52-1AE0-4498-88FC-4C7753E05BCB}"/>
              </a:ext>
            </a:extLst>
          </p:cNvPr>
          <p:cNvSpPr txBox="1"/>
          <p:nvPr/>
        </p:nvSpPr>
        <p:spPr>
          <a:xfrm>
            <a:off x="70628" y="6239147"/>
            <a:ext cx="126166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Ref :https://taeoh-kim.github.io/blog/gan%EC%9D%84-%EC%9D%B4%EC%9A%A9%ED%95%9C-image-to-image-translation-pix2pix-cyclegan-discogan/</a:t>
            </a:r>
          </a:p>
          <a:p>
            <a:endParaRPr lang="en-US" altLang="ko-KR" sz="1200" dirty="0"/>
          </a:p>
          <a:p>
            <a:endParaRPr lang="en-US" altLang="ko-KR" sz="12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2D65DA3-D0AE-4C8D-8263-0FD6E09B8C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2775" y="1744609"/>
            <a:ext cx="5886450" cy="33813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C26F347-7FCB-48A2-BA72-B8A098BA86B5}"/>
              </a:ext>
            </a:extLst>
          </p:cNvPr>
          <p:cNvSpPr txBox="1"/>
          <p:nvPr/>
        </p:nvSpPr>
        <p:spPr>
          <a:xfrm>
            <a:off x="4386202" y="5602370"/>
            <a:ext cx="39855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rgbClr val="002060"/>
                </a:solidFill>
              </a:rPr>
              <a:t>하지만 형태는 잘 </a:t>
            </a:r>
            <a:r>
              <a:rPr lang="ko-KR" altLang="en-US" sz="2400" b="1" dirty="0" err="1">
                <a:solidFill>
                  <a:srgbClr val="002060"/>
                </a:solidFill>
              </a:rPr>
              <a:t>못바꾼다</a:t>
            </a:r>
            <a:endParaRPr lang="en-US" altLang="ko-KR" sz="24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031413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99">
            <a:extLst>
              <a:ext uri="{FF2B5EF4-FFF2-40B4-BE49-F238E27FC236}">
                <a16:creationId xmlns:a16="http://schemas.microsoft.com/office/drawing/2014/main" id="{00E243F3-2CB6-4224-B894-1068629863F8}"/>
              </a:ext>
            </a:extLst>
          </p:cNvPr>
          <p:cNvSpPr/>
          <p:nvPr/>
        </p:nvSpPr>
        <p:spPr>
          <a:xfrm>
            <a:off x="0" y="733969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Disco GAN  : Learning</a:t>
            </a:r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 </a:t>
            </a:r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to</a:t>
            </a:r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 </a:t>
            </a:r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Discover</a:t>
            </a:r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 </a:t>
            </a:r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Cross-Domain</a:t>
            </a:r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 </a:t>
            </a:r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Relations</a:t>
            </a:r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 </a:t>
            </a:r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with</a:t>
            </a:r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 </a:t>
            </a:r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GAN</a:t>
            </a:r>
          </a:p>
        </p:txBody>
      </p:sp>
      <p:sp>
        <p:nvSpPr>
          <p:cNvPr id="9" name="Rectangle 99">
            <a:extLst>
              <a:ext uri="{FF2B5EF4-FFF2-40B4-BE49-F238E27FC236}">
                <a16:creationId xmlns:a16="http://schemas.microsoft.com/office/drawing/2014/main" id="{FC468AEC-E6F0-47A6-8A96-829D3C560D69}"/>
              </a:ext>
            </a:extLst>
          </p:cNvPr>
          <p:cNvSpPr/>
          <p:nvPr/>
        </p:nvSpPr>
        <p:spPr>
          <a:xfrm>
            <a:off x="0" y="31197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Generative Adversarial Network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B29F52-1AE0-4498-88FC-4C7753E05BCB}"/>
              </a:ext>
            </a:extLst>
          </p:cNvPr>
          <p:cNvSpPr txBox="1"/>
          <p:nvPr/>
        </p:nvSpPr>
        <p:spPr>
          <a:xfrm>
            <a:off x="70628" y="6239147"/>
            <a:ext cx="126166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Ref :https://taeoh-kim.github.io/blog/gan%EC%9D%84-%EC%9D%B4%EC%9A%A9%ED%95%9C-image-to-image-translation-pix2pix-cyclegan-discogan/</a:t>
            </a:r>
          </a:p>
          <a:p>
            <a:endParaRPr lang="en-US" altLang="ko-KR" sz="1200" dirty="0"/>
          </a:p>
          <a:p>
            <a:endParaRPr lang="en-US" altLang="ko-KR" sz="1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C26F347-7FCB-48A2-BA72-B8A098BA86B5}"/>
              </a:ext>
            </a:extLst>
          </p:cNvPr>
          <p:cNvSpPr txBox="1"/>
          <p:nvPr/>
        </p:nvSpPr>
        <p:spPr>
          <a:xfrm>
            <a:off x="6493331" y="2505138"/>
            <a:ext cx="467615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ko-KR" altLang="en-US" sz="2400" b="1" dirty="0">
                <a:solidFill>
                  <a:srgbClr val="002060"/>
                </a:solidFill>
              </a:rPr>
              <a:t>형태도 바꾸는 기법</a:t>
            </a:r>
            <a:br>
              <a:rPr lang="en-US" altLang="ko-KR" sz="2400" b="1" dirty="0">
                <a:solidFill>
                  <a:srgbClr val="002060"/>
                </a:solidFill>
              </a:rPr>
            </a:br>
            <a:endParaRPr lang="en-US" altLang="ko-KR" sz="2400" b="1" dirty="0">
              <a:solidFill>
                <a:srgbClr val="002060"/>
              </a:solidFill>
            </a:endParaRPr>
          </a:p>
          <a:p>
            <a:pPr marL="457200" indent="-457200">
              <a:buAutoNum type="arabicPeriod"/>
            </a:pPr>
            <a:r>
              <a:rPr lang="en-US" altLang="ko-KR" sz="2400" b="1" dirty="0">
                <a:solidFill>
                  <a:srgbClr val="002060"/>
                </a:solidFill>
              </a:rPr>
              <a:t>Style</a:t>
            </a:r>
            <a:r>
              <a:rPr lang="ko-KR" altLang="en-US" sz="2400" b="1" dirty="0">
                <a:solidFill>
                  <a:srgbClr val="002060"/>
                </a:solidFill>
              </a:rPr>
              <a:t> </a:t>
            </a:r>
            <a:r>
              <a:rPr lang="en-US" altLang="ko-KR" sz="2400" b="1" dirty="0">
                <a:solidFill>
                  <a:srgbClr val="002060"/>
                </a:solidFill>
              </a:rPr>
              <a:t>Transfer</a:t>
            </a:r>
            <a:br>
              <a:rPr lang="en-US" altLang="ko-KR" sz="2400" b="1" dirty="0">
                <a:solidFill>
                  <a:srgbClr val="002060"/>
                </a:solidFill>
              </a:rPr>
            </a:br>
            <a:endParaRPr lang="en-US" altLang="ko-KR" sz="2400" b="1" dirty="0">
              <a:solidFill>
                <a:srgbClr val="002060"/>
              </a:solidFill>
            </a:endParaRPr>
          </a:p>
          <a:p>
            <a:pPr marL="457200" indent="-457200">
              <a:buAutoNum type="arabicPeriod"/>
            </a:pPr>
            <a:r>
              <a:rPr lang="ko-KR" altLang="en-US" sz="2400" b="1" dirty="0">
                <a:solidFill>
                  <a:srgbClr val="002060"/>
                </a:solidFill>
              </a:rPr>
              <a:t>핵심 구조는 </a:t>
            </a:r>
            <a:r>
              <a:rPr lang="en-US" altLang="ko-KR" sz="2400" b="1" dirty="0">
                <a:solidFill>
                  <a:srgbClr val="002060"/>
                </a:solidFill>
              </a:rPr>
              <a:t>cycle </a:t>
            </a:r>
            <a:r>
              <a:rPr lang="en-US" altLang="ko-KR" sz="2400" b="1" dirty="0" err="1">
                <a:solidFill>
                  <a:srgbClr val="002060"/>
                </a:solidFill>
              </a:rPr>
              <a:t>gan</a:t>
            </a:r>
            <a:r>
              <a:rPr lang="ko-KR" altLang="en-US" sz="2400" b="1" dirty="0">
                <a:solidFill>
                  <a:srgbClr val="002060"/>
                </a:solidFill>
              </a:rPr>
              <a:t>과 동일</a:t>
            </a:r>
            <a:br>
              <a:rPr lang="en-US" altLang="ko-KR" sz="2400" b="1" dirty="0">
                <a:solidFill>
                  <a:srgbClr val="002060"/>
                </a:solidFill>
              </a:rPr>
            </a:br>
            <a:r>
              <a:rPr lang="en-US" altLang="ko-KR" sz="2400" b="1" dirty="0">
                <a:solidFill>
                  <a:srgbClr val="002060"/>
                </a:solidFill>
              </a:rPr>
              <a:t>(cycle consistency, UNET </a:t>
            </a:r>
            <a:r>
              <a:rPr lang="ko-KR" altLang="en-US" sz="2400" b="1" dirty="0">
                <a:solidFill>
                  <a:srgbClr val="002060"/>
                </a:solidFill>
              </a:rPr>
              <a:t>등</a:t>
            </a:r>
            <a:r>
              <a:rPr lang="en-US" altLang="ko-KR" sz="2400" b="1" dirty="0">
                <a:solidFill>
                  <a:srgbClr val="002060"/>
                </a:solidFill>
              </a:rPr>
              <a:t>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5608471-E211-434F-9401-38C7FFBB01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729" y="1643691"/>
            <a:ext cx="5148942" cy="4052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35672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99">
            <a:extLst>
              <a:ext uri="{FF2B5EF4-FFF2-40B4-BE49-F238E27FC236}">
                <a16:creationId xmlns:a16="http://schemas.microsoft.com/office/drawing/2014/main" id="{00E243F3-2CB6-4224-B894-1068629863F8}"/>
              </a:ext>
            </a:extLst>
          </p:cNvPr>
          <p:cNvSpPr/>
          <p:nvPr/>
        </p:nvSpPr>
        <p:spPr>
          <a:xfrm>
            <a:off x="0" y="733969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Disco GAN  : Unpaired Image – to – Image Translation using Cycle Net</a:t>
            </a:r>
          </a:p>
        </p:txBody>
      </p:sp>
      <p:sp>
        <p:nvSpPr>
          <p:cNvPr id="9" name="Rectangle 99">
            <a:extLst>
              <a:ext uri="{FF2B5EF4-FFF2-40B4-BE49-F238E27FC236}">
                <a16:creationId xmlns:a16="http://schemas.microsoft.com/office/drawing/2014/main" id="{FC468AEC-E6F0-47A6-8A96-829D3C560D69}"/>
              </a:ext>
            </a:extLst>
          </p:cNvPr>
          <p:cNvSpPr/>
          <p:nvPr/>
        </p:nvSpPr>
        <p:spPr>
          <a:xfrm>
            <a:off x="0" y="31197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Generative Adversarial Network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B29F52-1AE0-4498-88FC-4C7753E05BCB}"/>
              </a:ext>
            </a:extLst>
          </p:cNvPr>
          <p:cNvSpPr txBox="1"/>
          <p:nvPr/>
        </p:nvSpPr>
        <p:spPr>
          <a:xfrm>
            <a:off x="70628" y="6239147"/>
            <a:ext cx="126166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Ref : </a:t>
            </a:r>
            <a:r>
              <a:rPr lang="en-US" altLang="ko-KR" sz="1200" dirty="0">
                <a:hlinkClick r:id="rId2"/>
              </a:rPr>
              <a:t>https://deepart.io/nips/submissions/</a:t>
            </a:r>
            <a:endParaRPr lang="en-US" altLang="ko-KR" sz="1200" dirty="0"/>
          </a:p>
          <a:p>
            <a:endParaRPr lang="en-US" altLang="ko-KR" sz="12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E13BCB1-12D3-48F2-A651-F673238C46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8144" y="1267097"/>
            <a:ext cx="2276475" cy="497205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CFC99D9-7804-4765-A419-235705C165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3190" y="1210355"/>
            <a:ext cx="5037205" cy="4961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90068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99">
            <a:extLst>
              <a:ext uri="{FF2B5EF4-FFF2-40B4-BE49-F238E27FC236}">
                <a16:creationId xmlns:a16="http://schemas.microsoft.com/office/drawing/2014/main" id="{00E243F3-2CB6-4224-B894-1068629863F8}"/>
              </a:ext>
            </a:extLst>
          </p:cNvPr>
          <p:cNvSpPr/>
          <p:nvPr/>
        </p:nvSpPr>
        <p:spPr>
          <a:xfrm>
            <a:off x="0" y="733969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 err="1">
                <a:latin typeface="Arial Narrow" pitchFamily="34" charset="0"/>
                <a:cs typeface="Arial" pitchFamily="34" charset="0"/>
              </a:rPr>
              <a:t>StackGAN</a:t>
            </a:r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: Text to Photo-realistic Image Synthesis</a:t>
            </a:r>
          </a:p>
        </p:txBody>
      </p:sp>
      <p:sp>
        <p:nvSpPr>
          <p:cNvPr id="9" name="Rectangle 99">
            <a:extLst>
              <a:ext uri="{FF2B5EF4-FFF2-40B4-BE49-F238E27FC236}">
                <a16:creationId xmlns:a16="http://schemas.microsoft.com/office/drawing/2014/main" id="{FC468AEC-E6F0-47A6-8A96-829D3C560D69}"/>
              </a:ext>
            </a:extLst>
          </p:cNvPr>
          <p:cNvSpPr/>
          <p:nvPr/>
        </p:nvSpPr>
        <p:spPr>
          <a:xfrm>
            <a:off x="0" y="31197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Generative Adversarial Network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B29F52-1AE0-4498-88FC-4C7753E05BCB}"/>
              </a:ext>
            </a:extLst>
          </p:cNvPr>
          <p:cNvSpPr txBox="1"/>
          <p:nvPr/>
        </p:nvSpPr>
        <p:spPr>
          <a:xfrm>
            <a:off x="70628" y="6239147"/>
            <a:ext cx="126166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Ref :https://arxiv.org/abs/1612.03242</a:t>
            </a:r>
          </a:p>
          <a:p>
            <a:endParaRPr lang="en-US" altLang="ko-KR" sz="1200" dirty="0"/>
          </a:p>
          <a:p>
            <a:endParaRPr lang="en-US" altLang="ko-KR" sz="12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23A1713-D6FA-444D-B1F4-0D8ECF6539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662" y="1302253"/>
            <a:ext cx="9972675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4756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8E906A5-EF8B-4AED-B089-4E0BE8A234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43" y="2271712"/>
            <a:ext cx="5981700" cy="231457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40C3F28-27C1-4E8F-B656-5BE41C6B32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2415" y="2074887"/>
            <a:ext cx="3617820" cy="25114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5286EE4-2243-49CC-B65E-2987DA2C01C9}"/>
              </a:ext>
            </a:extLst>
          </p:cNvPr>
          <p:cNvSpPr txBox="1"/>
          <p:nvPr/>
        </p:nvSpPr>
        <p:spPr>
          <a:xfrm>
            <a:off x="2734528" y="4816464"/>
            <a:ext cx="7521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rgbClr val="002060"/>
                </a:solidFill>
              </a:rPr>
              <a:t>CNN</a:t>
            </a:r>
            <a:endParaRPr lang="ko-KR" altLang="en-US" sz="2400" b="1" dirty="0">
              <a:solidFill>
                <a:srgbClr val="00206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3EAEE0E-BF7F-496F-954B-288B08C1F3F9}"/>
              </a:ext>
            </a:extLst>
          </p:cNvPr>
          <p:cNvSpPr txBox="1"/>
          <p:nvPr/>
        </p:nvSpPr>
        <p:spPr>
          <a:xfrm>
            <a:off x="8705343" y="4816464"/>
            <a:ext cx="7617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rgbClr val="002060"/>
                </a:solidFill>
              </a:rPr>
              <a:t>RNN</a:t>
            </a:r>
            <a:endParaRPr lang="ko-KR" altLang="en-US" sz="2400" b="1" dirty="0">
              <a:solidFill>
                <a:srgbClr val="002060"/>
              </a:solidFill>
            </a:endParaRPr>
          </a:p>
        </p:txBody>
      </p:sp>
      <p:sp>
        <p:nvSpPr>
          <p:cNvPr id="20" name="Rectangle 99">
            <a:extLst>
              <a:ext uri="{FF2B5EF4-FFF2-40B4-BE49-F238E27FC236}">
                <a16:creationId xmlns:a16="http://schemas.microsoft.com/office/drawing/2014/main" id="{123BFE94-8744-4BC1-A00F-D217194CE3B7}"/>
              </a:ext>
            </a:extLst>
          </p:cNvPr>
          <p:cNvSpPr/>
          <p:nvPr/>
        </p:nvSpPr>
        <p:spPr>
          <a:xfrm>
            <a:off x="0" y="733969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다양한 </a:t>
            </a:r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DNN</a:t>
            </a:r>
          </a:p>
        </p:txBody>
      </p:sp>
      <p:sp>
        <p:nvSpPr>
          <p:cNvPr id="21" name="Rectangle 99">
            <a:extLst>
              <a:ext uri="{FF2B5EF4-FFF2-40B4-BE49-F238E27FC236}">
                <a16:creationId xmlns:a16="http://schemas.microsoft.com/office/drawing/2014/main" id="{8DA9816E-1628-46C0-B5FF-60DD305D15C5}"/>
              </a:ext>
            </a:extLst>
          </p:cNvPr>
          <p:cNvSpPr/>
          <p:nvPr/>
        </p:nvSpPr>
        <p:spPr>
          <a:xfrm>
            <a:off x="0" y="31197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Auto Encoder</a:t>
            </a:r>
          </a:p>
        </p:txBody>
      </p:sp>
    </p:spTree>
    <p:extLst>
      <p:ext uri="{BB962C8B-B14F-4D97-AF65-F5344CB8AC3E}">
        <p14:creationId xmlns:p14="http://schemas.microsoft.com/office/powerpoint/2010/main" val="387035090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99">
            <a:extLst>
              <a:ext uri="{FF2B5EF4-FFF2-40B4-BE49-F238E27FC236}">
                <a16:creationId xmlns:a16="http://schemas.microsoft.com/office/drawing/2014/main" id="{00E243F3-2CB6-4224-B894-1068629863F8}"/>
              </a:ext>
            </a:extLst>
          </p:cNvPr>
          <p:cNvSpPr/>
          <p:nvPr/>
        </p:nvSpPr>
        <p:spPr>
          <a:xfrm>
            <a:off x="0" y="733969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 err="1">
                <a:latin typeface="Arial Narrow" pitchFamily="34" charset="0"/>
                <a:cs typeface="Arial" pitchFamily="34" charset="0"/>
              </a:rPr>
              <a:t>StackGAN</a:t>
            </a:r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: Text to Photo-realistic Image Synthesis</a:t>
            </a:r>
          </a:p>
        </p:txBody>
      </p:sp>
      <p:sp>
        <p:nvSpPr>
          <p:cNvPr id="9" name="Rectangle 99">
            <a:extLst>
              <a:ext uri="{FF2B5EF4-FFF2-40B4-BE49-F238E27FC236}">
                <a16:creationId xmlns:a16="http://schemas.microsoft.com/office/drawing/2014/main" id="{FC468AEC-E6F0-47A6-8A96-829D3C560D69}"/>
              </a:ext>
            </a:extLst>
          </p:cNvPr>
          <p:cNvSpPr/>
          <p:nvPr/>
        </p:nvSpPr>
        <p:spPr>
          <a:xfrm>
            <a:off x="0" y="31197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Generative Adversarial Network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B29F52-1AE0-4498-88FC-4C7753E05BCB}"/>
              </a:ext>
            </a:extLst>
          </p:cNvPr>
          <p:cNvSpPr txBox="1"/>
          <p:nvPr/>
        </p:nvSpPr>
        <p:spPr>
          <a:xfrm>
            <a:off x="70628" y="6239147"/>
            <a:ext cx="126166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Ref :https://arxiv.org/abs/1612.03242</a:t>
            </a:r>
          </a:p>
          <a:p>
            <a:endParaRPr lang="en-US" altLang="ko-KR" sz="1200" dirty="0"/>
          </a:p>
          <a:p>
            <a:endParaRPr lang="en-US" altLang="ko-KR" sz="12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254705D-22C6-4158-B19A-6195F642FF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5442" y="1562917"/>
            <a:ext cx="4561116" cy="4561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5287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99">
            <a:extLst>
              <a:ext uri="{FF2B5EF4-FFF2-40B4-BE49-F238E27FC236}">
                <a16:creationId xmlns:a16="http://schemas.microsoft.com/office/drawing/2014/main" id="{00E243F3-2CB6-4224-B894-1068629863F8}"/>
              </a:ext>
            </a:extLst>
          </p:cNvPr>
          <p:cNvSpPr/>
          <p:nvPr/>
        </p:nvSpPr>
        <p:spPr>
          <a:xfrm>
            <a:off x="0" y="733969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Multimodal Unsupervised image-to-image(MUNIT)</a:t>
            </a:r>
          </a:p>
        </p:txBody>
      </p:sp>
      <p:sp>
        <p:nvSpPr>
          <p:cNvPr id="9" name="Rectangle 99">
            <a:extLst>
              <a:ext uri="{FF2B5EF4-FFF2-40B4-BE49-F238E27FC236}">
                <a16:creationId xmlns:a16="http://schemas.microsoft.com/office/drawing/2014/main" id="{FC468AEC-E6F0-47A6-8A96-829D3C560D69}"/>
              </a:ext>
            </a:extLst>
          </p:cNvPr>
          <p:cNvSpPr/>
          <p:nvPr/>
        </p:nvSpPr>
        <p:spPr>
          <a:xfrm>
            <a:off x="0" y="31197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Generative Adversarial Network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B29F52-1AE0-4498-88FC-4C7753E05BCB}"/>
              </a:ext>
            </a:extLst>
          </p:cNvPr>
          <p:cNvSpPr txBox="1"/>
          <p:nvPr/>
        </p:nvSpPr>
        <p:spPr>
          <a:xfrm>
            <a:off x="70628" y="6239147"/>
            <a:ext cx="126166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Ref : </a:t>
            </a:r>
            <a:r>
              <a:rPr lang="en-US" altLang="ko-KR" sz="1200" dirty="0">
                <a:hlinkClick r:id="rId2"/>
              </a:rPr>
              <a:t>https://github.com/NVlabs/MUNIT</a:t>
            </a:r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9D3D398-2ECC-49B6-9F87-5F6D55A2C2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4886" y="1421823"/>
            <a:ext cx="7810500" cy="38481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316E2F0-7D36-4742-8C72-293D7D172CE9}"/>
              </a:ext>
            </a:extLst>
          </p:cNvPr>
          <p:cNvSpPr txBox="1"/>
          <p:nvPr/>
        </p:nvSpPr>
        <p:spPr>
          <a:xfrm>
            <a:off x="3194217" y="5531928"/>
            <a:ext cx="66511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rgbClr val="002060"/>
                </a:solidFill>
              </a:rPr>
              <a:t>한번에 하나가 아닌 여러 도메인으로 변환</a:t>
            </a:r>
            <a:endParaRPr lang="en-US" altLang="ko-KR" sz="24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015558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99">
            <a:extLst>
              <a:ext uri="{FF2B5EF4-FFF2-40B4-BE49-F238E27FC236}">
                <a16:creationId xmlns:a16="http://schemas.microsoft.com/office/drawing/2014/main" id="{00E243F3-2CB6-4224-B894-1068629863F8}"/>
              </a:ext>
            </a:extLst>
          </p:cNvPr>
          <p:cNvSpPr/>
          <p:nvPr/>
        </p:nvSpPr>
        <p:spPr>
          <a:xfrm>
            <a:off x="0" y="733969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STARGAN</a:t>
            </a:r>
          </a:p>
        </p:txBody>
      </p:sp>
      <p:sp>
        <p:nvSpPr>
          <p:cNvPr id="9" name="Rectangle 99">
            <a:extLst>
              <a:ext uri="{FF2B5EF4-FFF2-40B4-BE49-F238E27FC236}">
                <a16:creationId xmlns:a16="http://schemas.microsoft.com/office/drawing/2014/main" id="{FC468AEC-E6F0-47A6-8A96-829D3C560D69}"/>
              </a:ext>
            </a:extLst>
          </p:cNvPr>
          <p:cNvSpPr/>
          <p:nvPr/>
        </p:nvSpPr>
        <p:spPr>
          <a:xfrm>
            <a:off x="0" y="31197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Generative Adversarial Network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B29F52-1AE0-4498-88FC-4C7753E05BCB}"/>
              </a:ext>
            </a:extLst>
          </p:cNvPr>
          <p:cNvSpPr txBox="1"/>
          <p:nvPr/>
        </p:nvSpPr>
        <p:spPr>
          <a:xfrm>
            <a:off x="70628" y="6239147"/>
            <a:ext cx="126166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Ref : </a:t>
            </a:r>
            <a:r>
              <a:rPr lang="en-US" altLang="ko-KR" sz="1200" dirty="0">
                <a:hlinkClick r:id="rId2"/>
              </a:rPr>
              <a:t>https://github.com/NVlabs/MUNIT</a:t>
            </a:r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16E2F0-7D36-4742-8C72-293D7D172CE9}"/>
              </a:ext>
            </a:extLst>
          </p:cNvPr>
          <p:cNvSpPr txBox="1"/>
          <p:nvPr/>
        </p:nvSpPr>
        <p:spPr>
          <a:xfrm>
            <a:off x="3194217" y="5650991"/>
            <a:ext cx="66511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rgbClr val="002060"/>
                </a:solidFill>
              </a:rPr>
              <a:t>한번에 하나가 아닌 여러 도메인으로 변환</a:t>
            </a:r>
            <a:endParaRPr lang="en-US" altLang="ko-KR" sz="2400" b="1" dirty="0">
              <a:solidFill>
                <a:srgbClr val="002060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598082A-887F-4407-BF7D-CD3B0B5904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6487" y="1333500"/>
            <a:ext cx="7439025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02589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7757D9-0D43-4943-9279-C1AE578714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63268"/>
            <a:ext cx="10515600" cy="1065744"/>
          </a:xfrm>
        </p:spPr>
        <p:txBody>
          <a:bodyPr/>
          <a:lstStyle/>
          <a:p>
            <a:pPr algn="ctr"/>
            <a:r>
              <a:rPr lang="en-US" altLang="ko-KR" b="1" dirty="0">
                <a:latin typeface="+mj-ea"/>
              </a:rPr>
              <a:t>Generative Adversarial Network - </a:t>
            </a:r>
            <a:r>
              <a:rPr lang="ko-KR" altLang="en-US" b="1" dirty="0">
                <a:latin typeface="+mj-ea"/>
              </a:rPr>
              <a:t>응용</a:t>
            </a:r>
            <a:endParaRPr lang="ko-KR" altLang="ko-KR" b="1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04124385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99">
            <a:extLst>
              <a:ext uri="{FF2B5EF4-FFF2-40B4-BE49-F238E27FC236}">
                <a16:creationId xmlns:a16="http://schemas.microsoft.com/office/drawing/2014/main" id="{00E243F3-2CB6-4224-B894-1068629863F8}"/>
              </a:ext>
            </a:extLst>
          </p:cNvPr>
          <p:cNvSpPr/>
          <p:nvPr/>
        </p:nvSpPr>
        <p:spPr>
          <a:xfrm>
            <a:off x="0" y="733969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/>
              <a:t>GAN satellite image to map in real time</a:t>
            </a:r>
          </a:p>
        </p:txBody>
      </p:sp>
      <p:sp>
        <p:nvSpPr>
          <p:cNvPr id="9" name="Rectangle 99">
            <a:extLst>
              <a:ext uri="{FF2B5EF4-FFF2-40B4-BE49-F238E27FC236}">
                <a16:creationId xmlns:a16="http://schemas.microsoft.com/office/drawing/2014/main" id="{FC468AEC-E6F0-47A6-8A96-829D3C560D69}"/>
              </a:ext>
            </a:extLst>
          </p:cNvPr>
          <p:cNvSpPr/>
          <p:nvPr/>
        </p:nvSpPr>
        <p:spPr>
          <a:xfrm>
            <a:off x="0" y="31197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Generative Adversarial Network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B29F52-1AE0-4498-88FC-4C7753E05BCB}"/>
              </a:ext>
            </a:extLst>
          </p:cNvPr>
          <p:cNvSpPr txBox="1"/>
          <p:nvPr/>
        </p:nvSpPr>
        <p:spPr>
          <a:xfrm>
            <a:off x="70628" y="6239147"/>
            <a:ext cx="126166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Ref : </a:t>
            </a:r>
            <a:r>
              <a:rPr lang="en-US" altLang="ko-KR" sz="1200" dirty="0">
                <a:hlinkClick r:id="rId2"/>
              </a:rPr>
              <a:t>https://www.youtube.com/watch?v=vrMXtlJF1_s</a:t>
            </a:r>
            <a:endParaRPr lang="en-US" altLang="ko-KR" sz="1200" dirty="0"/>
          </a:p>
          <a:p>
            <a:endParaRPr lang="en-US" altLang="ko-KR" sz="12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2C33425-E2BD-4029-81B4-EE0E8ACFE2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8227" y="1484195"/>
            <a:ext cx="8435546" cy="4233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58197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99">
            <a:extLst>
              <a:ext uri="{FF2B5EF4-FFF2-40B4-BE49-F238E27FC236}">
                <a16:creationId xmlns:a16="http://schemas.microsoft.com/office/drawing/2014/main" id="{00E243F3-2CB6-4224-B894-1068629863F8}"/>
              </a:ext>
            </a:extLst>
          </p:cNvPr>
          <p:cNvSpPr/>
          <p:nvPr/>
        </p:nvSpPr>
        <p:spPr>
          <a:xfrm>
            <a:off x="0" y="733969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Inpainting</a:t>
            </a:r>
          </a:p>
        </p:txBody>
      </p:sp>
      <p:sp>
        <p:nvSpPr>
          <p:cNvPr id="9" name="Rectangle 99">
            <a:extLst>
              <a:ext uri="{FF2B5EF4-FFF2-40B4-BE49-F238E27FC236}">
                <a16:creationId xmlns:a16="http://schemas.microsoft.com/office/drawing/2014/main" id="{FC468AEC-E6F0-47A6-8A96-829D3C560D69}"/>
              </a:ext>
            </a:extLst>
          </p:cNvPr>
          <p:cNvSpPr/>
          <p:nvPr/>
        </p:nvSpPr>
        <p:spPr>
          <a:xfrm>
            <a:off x="0" y="31197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Generative Adversarial Network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B29F52-1AE0-4498-88FC-4C7753E05BCB}"/>
              </a:ext>
            </a:extLst>
          </p:cNvPr>
          <p:cNvSpPr txBox="1"/>
          <p:nvPr/>
        </p:nvSpPr>
        <p:spPr>
          <a:xfrm>
            <a:off x="70628" y="6239147"/>
            <a:ext cx="126166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Ref : </a:t>
            </a:r>
            <a:r>
              <a:rPr lang="en-US" altLang="ko-KR" sz="1200" dirty="0">
                <a:hlinkClick r:id="rId2"/>
              </a:rPr>
              <a:t>https://arxiv.org/pdf/1803.07422.pdf</a:t>
            </a:r>
            <a:endParaRPr lang="en-US" altLang="ko-KR" sz="1200" dirty="0"/>
          </a:p>
          <a:p>
            <a:endParaRPr lang="en-US" altLang="ko-KR" sz="12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2F6CDC0-7256-4D23-A09A-7175F99AAA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28" y="1303058"/>
            <a:ext cx="6793279" cy="257756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F9BB620-1F8E-46C3-97D8-F179A383B1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0440" y="3546467"/>
            <a:ext cx="6149331" cy="2577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48469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99">
            <a:extLst>
              <a:ext uri="{FF2B5EF4-FFF2-40B4-BE49-F238E27FC236}">
                <a16:creationId xmlns:a16="http://schemas.microsoft.com/office/drawing/2014/main" id="{00E243F3-2CB6-4224-B894-1068629863F8}"/>
              </a:ext>
            </a:extLst>
          </p:cNvPr>
          <p:cNvSpPr/>
          <p:nvPr/>
        </p:nvSpPr>
        <p:spPr>
          <a:xfrm>
            <a:off x="0" y="733969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Super-resolution</a:t>
            </a:r>
          </a:p>
        </p:txBody>
      </p:sp>
      <p:sp>
        <p:nvSpPr>
          <p:cNvPr id="9" name="Rectangle 99">
            <a:extLst>
              <a:ext uri="{FF2B5EF4-FFF2-40B4-BE49-F238E27FC236}">
                <a16:creationId xmlns:a16="http://schemas.microsoft.com/office/drawing/2014/main" id="{FC468AEC-E6F0-47A6-8A96-829D3C560D69}"/>
              </a:ext>
            </a:extLst>
          </p:cNvPr>
          <p:cNvSpPr/>
          <p:nvPr/>
        </p:nvSpPr>
        <p:spPr>
          <a:xfrm>
            <a:off x="0" y="31197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Generative Adversarial Network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B29F52-1AE0-4498-88FC-4C7753E05BCB}"/>
              </a:ext>
            </a:extLst>
          </p:cNvPr>
          <p:cNvSpPr txBox="1"/>
          <p:nvPr/>
        </p:nvSpPr>
        <p:spPr>
          <a:xfrm>
            <a:off x="70628" y="6239147"/>
            <a:ext cx="126166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Ref : </a:t>
            </a:r>
            <a:r>
              <a:rPr lang="en-US" altLang="ko-KR" sz="1200" dirty="0">
                <a:hlinkClick r:id="rId2"/>
              </a:rPr>
              <a:t>https://arxiv.org/pdf/1609.04802.pdf</a:t>
            </a:r>
            <a:endParaRPr lang="en-US" altLang="ko-KR" sz="1200" dirty="0"/>
          </a:p>
          <a:p>
            <a:endParaRPr lang="en-US" altLang="ko-KR" sz="12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6B07C8F-9CE8-4D33-BD5A-CA2B06081D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6224" y="1280749"/>
            <a:ext cx="6503169" cy="4901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17331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99">
            <a:extLst>
              <a:ext uri="{FF2B5EF4-FFF2-40B4-BE49-F238E27FC236}">
                <a16:creationId xmlns:a16="http://schemas.microsoft.com/office/drawing/2014/main" id="{00E243F3-2CB6-4224-B894-1068629863F8}"/>
              </a:ext>
            </a:extLst>
          </p:cNvPr>
          <p:cNvSpPr/>
          <p:nvPr/>
        </p:nvSpPr>
        <p:spPr>
          <a:xfrm>
            <a:off x="0" y="733969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Super-resolution</a:t>
            </a:r>
          </a:p>
        </p:txBody>
      </p:sp>
      <p:sp>
        <p:nvSpPr>
          <p:cNvPr id="9" name="Rectangle 99">
            <a:extLst>
              <a:ext uri="{FF2B5EF4-FFF2-40B4-BE49-F238E27FC236}">
                <a16:creationId xmlns:a16="http://schemas.microsoft.com/office/drawing/2014/main" id="{FC468AEC-E6F0-47A6-8A96-829D3C560D69}"/>
              </a:ext>
            </a:extLst>
          </p:cNvPr>
          <p:cNvSpPr/>
          <p:nvPr/>
        </p:nvSpPr>
        <p:spPr>
          <a:xfrm>
            <a:off x="0" y="31197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Generative Adversarial Network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B29F52-1AE0-4498-88FC-4C7753E05BCB}"/>
              </a:ext>
            </a:extLst>
          </p:cNvPr>
          <p:cNvSpPr txBox="1"/>
          <p:nvPr/>
        </p:nvSpPr>
        <p:spPr>
          <a:xfrm>
            <a:off x="70628" y="6239147"/>
            <a:ext cx="126166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Ref : </a:t>
            </a:r>
            <a:r>
              <a:rPr lang="en-US" altLang="ko-KR" sz="1200" dirty="0">
                <a:hlinkClick r:id="rId2"/>
              </a:rPr>
              <a:t>https://arxiv.org/pdf/1609.04802.pdf</a:t>
            </a:r>
            <a:endParaRPr lang="en-US" altLang="ko-KR" sz="1200" dirty="0"/>
          </a:p>
          <a:p>
            <a:endParaRPr lang="en-US" altLang="ko-KR" sz="12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1340181-4075-4BEF-9BFC-CD0361E078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852" y="1210356"/>
            <a:ext cx="6990131" cy="282131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6A5728C-7C45-4DE0-A0A2-1D12854077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0003" y="3378580"/>
            <a:ext cx="6390409" cy="2745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31939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99">
            <a:extLst>
              <a:ext uri="{FF2B5EF4-FFF2-40B4-BE49-F238E27FC236}">
                <a16:creationId xmlns:a16="http://schemas.microsoft.com/office/drawing/2014/main" id="{00E243F3-2CB6-4224-B894-1068629863F8}"/>
              </a:ext>
            </a:extLst>
          </p:cNvPr>
          <p:cNvSpPr/>
          <p:nvPr/>
        </p:nvSpPr>
        <p:spPr>
          <a:xfrm>
            <a:off x="0" y="733969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Super-resolution</a:t>
            </a:r>
          </a:p>
        </p:txBody>
      </p:sp>
      <p:sp>
        <p:nvSpPr>
          <p:cNvPr id="9" name="Rectangle 99">
            <a:extLst>
              <a:ext uri="{FF2B5EF4-FFF2-40B4-BE49-F238E27FC236}">
                <a16:creationId xmlns:a16="http://schemas.microsoft.com/office/drawing/2014/main" id="{FC468AEC-E6F0-47A6-8A96-829D3C560D69}"/>
              </a:ext>
            </a:extLst>
          </p:cNvPr>
          <p:cNvSpPr/>
          <p:nvPr/>
        </p:nvSpPr>
        <p:spPr>
          <a:xfrm>
            <a:off x="0" y="31197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Generative Adversarial Network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B29F52-1AE0-4498-88FC-4C7753E05BCB}"/>
              </a:ext>
            </a:extLst>
          </p:cNvPr>
          <p:cNvSpPr txBox="1"/>
          <p:nvPr/>
        </p:nvSpPr>
        <p:spPr>
          <a:xfrm>
            <a:off x="70628" y="6239147"/>
            <a:ext cx="126166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Ref : </a:t>
            </a:r>
            <a:r>
              <a:rPr lang="en-US" altLang="ko-KR" sz="1200" dirty="0">
                <a:hlinkClick r:id="rId2"/>
              </a:rPr>
              <a:t>https://arxiv.org/pdf/1609.04802.pdf</a:t>
            </a:r>
            <a:endParaRPr lang="en-US" altLang="ko-KR" sz="1200" dirty="0"/>
          </a:p>
          <a:p>
            <a:endParaRPr lang="en-US" altLang="ko-KR" sz="12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2423308-4792-4A16-9CE0-94791C9EA1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2763" y="1798234"/>
            <a:ext cx="7543800" cy="3743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60098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99">
            <a:extLst>
              <a:ext uri="{FF2B5EF4-FFF2-40B4-BE49-F238E27FC236}">
                <a16:creationId xmlns:a16="http://schemas.microsoft.com/office/drawing/2014/main" id="{00E243F3-2CB6-4224-B894-1068629863F8}"/>
              </a:ext>
            </a:extLst>
          </p:cNvPr>
          <p:cNvSpPr/>
          <p:nvPr/>
        </p:nvSpPr>
        <p:spPr>
          <a:xfrm>
            <a:off x="0" y="733969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Image compression</a:t>
            </a:r>
          </a:p>
        </p:txBody>
      </p:sp>
      <p:sp>
        <p:nvSpPr>
          <p:cNvPr id="9" name="Rectangle 99">
            <a:extLst>
              <a:ext uri="{FF2B5EF4-FFF2-40B4-BE49-F238E27FC236}">
                <a16:creationId xmlns:a16="http://schemas.microsoft.com/office/drawing/2014/main" id="{FC468AEC-E6F0-47A6-8A96-829D3C560D69}"/>
              </a:ext>
            </a:extLst>
          </p:cNvPr>
          <p:cNvSpPr/>
          <p:nvPr/>
        </p:nvSpPr>
        <p:spPr>
          <a:xfrm>
            <a:off x="0" y="31197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Generative Adversarial Network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B29F52-1AE0-4498-88FC-4C7753E05BCB}"/>
              </a:ext>
            </a:extLst>
          </p:cNvPr>
          <p:cNvSpPr txBox="1"/>
          <p:nvPr/>
        </p:nvSpPr>
        <p:spPr>
          <a:xfrm>
            <a:off x="70628" y="6239147"/>
            <a:ext cx="126166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Ref : </a:t>
            </a:r>
            <a:r>
              <a:rPr lang="en-US" altLang="ko-KR" sz="1200" dirty="0">
                <a:hlinkClick r:id="rId2"/>
              </a:rPr>
              <a:t>https://arxiv.org/pdf/1703.01467.pdf</a:t>
            </a:r>
            <a:endParaRPr lang="en-US" altLang="ko-KR" sz="1200" dirty="0"/>
          </a:p>
          <a:p>
            <a:endParaRPr lang="en-US" altLang="ko-KR" sz="12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584D6FF-1045-4FE4-8A37-687942399E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919" y="2288862"/>
            <a:ext cx="10962213" cy="228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9869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8E906A5-EF8B-4AED-B089-4E0BE8A234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230" y="2653242"/>
            <a:ext cx="2947199" cy="114039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40C3F28-27C1-4E8F-B656-5BE41C6B32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8187" y="2567819"/>
            <a:ext cx="2060232" cy="1430161"/>
          </a:xfrm>
          <a:prstGeom prst="rect">
            <a:avLst/>
          </a:prstGeom>
        </p:spPr>
      </p:pic>
      <p:sp>
        <p:nvSpPr>
          <p:cNvPr id="20" name="Rectangle 99">
            <a:extLst>
              <a:ext uri="{FF2B5EF4-FFF2-40B4-BE49-F238E27FC236}">
                <a16:creationId xmlns:a16="http://schemas.microsoft.com/office/drawing/2014/main" id="{123BFE94-8744-4BC1-A00F-D217194CE3B7}"/>
              </a:ext>
            </a:extLst>
          </p:cNvPr>
          <p:cNvSpPr/>
          <p:nvPr/>
        </p:nvSpPr>
        <p:spPr>
          <a:xfrm>
            <a:off x="0" y="733969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다양한 </a:t>
            </a:r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DNN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A31CEA8-36EC-43AB-847E-1B628BADCE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6969" y="4120415"/>
            <a:ext cx="3070641" cy="143016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3B67635-11D2-41CE-99ED-B0D40518C268}"/>
              </a:ext>
            </a:extLst>
          </p:cNvPr>
          <p:cNvSpPr txBox="1"/>
          <p:nvPr/>
        </p:nvSpPr>
        <p:spPr>
          <a:xfrm>
            <a:off x="6096000" y="2958042"/>
            <a:ext cx="5949351" cy="1463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2400" b="1" dirty="0">
                <a:solidFill>
                  <a:srgbClr val="002060"/>
                </a:solidFill>
              </a:rPr>
              <a:t>지금까지 배운 신경망은 모두 출력이  </a:t>
            </a:r>
            <a:endParaRPr lang="en-US" altLang="ko-KR" sz="2400" b="1" dirty="0">
              <a:solidFill>
                <a:srgbClr val="002060"/>
              </a:solidFill>
            </a:endParaRPr>
          </a:p>
          <a:p>
            <a:pPr algn="ctr">
              <a:lnSpc>
                <a:spcPct val="200000"/>
              </a:lnSpc>
            </a:pPr>
            <a:r>
              <a:rPr lang="en-US" altLang="ko-KR" sz="2400" b="1" dirty="0">
                <a:solidFill>
                  <a:srgbClr val="002060"/>
                </a:solidFill>
              </a:rPr>
              <a:t>‘ </a:t>
            </a:r>
            <a:r>
              <a:rPr lang="ko-KR" altLang="en-US" sz="2400" b="1" dirty="0">
                <a:solidFill>
                  <a:srgbClr val="002060"/>
                </a:solidFill>
              </a:rPr>
              <a:t>값</a:t>
            </a:r>
            <a:r>
              <a:rPr lang="en-US" altLang="ko-KR" sz="2400" b="1" dirty="0">
                <a:solidFill>
                  <a:srgbClr val="002060"/>
                </a:solidFill>
              </a:rPr>
              <a:t>’(regression) </a:t>
            </a:r>
            <a:r>
              <a:rPr lang="ko-KR" altLang="en-US" sz="2400" b="1" dirty="0">
                <a:solidFill>
                  <a:srgbClr val="002060"/>
                </a:solidFill>
              </a:rPr>
              <a:t>또는 </a:t>
            </a:r>
            <a:r>
              <a:rPr lang="en-US" altLang="ko-KR" sz="2400" b="1" dirty="0">
                <a:solidFill>
                  <a:srgbClr val="002060"/>
                </a:solidFill>
              </a:rPr>
              <a:t>‘</a:t>
            </a:r>
            <a:r>
              <a:rPr lang="ko-KR" altLang="en-US" sz="2400" b="1" dirty="0">
                <a:solidFill>
                  <a:srgbClr val="002060"/>
                </a:solidFill>
              </a:rPr>
              <a:t>확률</a:t>
            </a:r>
            <a:r>
              <a:rPr lang="en-US" altLang="ko-KR" sz="2400" b="1" dirty="0">
                <a:solidFill>
                  <a:srgbClr val="002060"/>
                </a:solidFill>
              </a:rPr>
              <a:t>’(classification)</a:t>
            </a:r>
            <a:endParaRPr lang="ko-KR" altLang="en-US" sz="2400" b="1" dirty="0">
              <a:solidFill>
                <a:srgbClr val="002060"/>
              </a:solidFill>
            </a:endParaRPr>
          </a:p>
        </p:txBody>
      </p:sp>
      <p:sp>
        <p:nvSpPr>
          <p:cNvPr id="10" name="Rectangle 99">
            <a:extLst>
              <a:ext uri="{FF2B5EF4-FFF2-40B4-BE49-F238E27FC236}">
                <a16:creationId xmlns:a16="http://schemas.microsoft.com/office/drawing/2014/main" id="{3D91849F-11D2-4C3A-AB8E-5F777CE82A0A}"/>
              </a:ext>
            </a:extLst>
          </p:cNvPr>
          <p:cNvSpPr/>
          <p:nvPr/>
        </p:nvSpPr>
        <p:spPr>
          <a:xfrm>
            <a:off x="0" y="31197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Auto Encoder</a:t>
            </a:r>
          </a:p>
        </p:txBody>
      </p:sp>
    </p:spTree>
    <p:extLst>
      <p:ext uri="{BB962C8B-B14F-4D97-AF65-F5344CB8AC3E}">
        <p14:creationId xmlns:p14="http://schemas.microsoft.com/office/powerpoint/2010/main" val="362142105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99">
            <a:extLst>
              <a:ext uri="{FF2B5EF4-FFF2-40B4-BE49-F238E27FC236}">
                <a16:creationId xmlns:a16="http://schemas.microsoft.com/office/drawing/2014/main" id="{00E243F3-2CB6-4224-B894-1068629863F8}"/>
              </a:ext>
            </a:extLst>
          </p:cNvPr>
          <p:cNvSpPr/>
          <p:nvPr/>
        </p:nvSpPr>
        <p:spPr>
          <a:xfrm>
            <a:off x="0" y="733969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Image compression</a:t>
            </a:r>
          </a:p>
        </p:txBody>
      </p:sp>
      <p:sp>
        <p:nvSpPr>
          <p:cNvPr id="9" name="Rectangle 99">
            <a:extLst>
              <a:ext uri="{FF2B5EF4-FFF2-40B4-BE49-F238E27FC236}">
                <a16:creationId xmlns:a16="http://schemas.microsoft.com/office/drawing/2014/main" id="{FC468AEC-E6F0-47A6-8A96-829D3C560D69}"/>
              </a:ext>
            </a:extLst>
          </p:cNvPr>
          <p:cNvSpPr/>
          <p:nvPr/>
        </p:nvSpPr>
        <p:spPr>
          <a:xfrm>
            <a:off x="0" y="31197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Generative Adversarial Network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B29F52-1AE0-4498-88FC-4C7753E05BCB}"/>
              </a:ext>
            </a:extLst>
          </p:cNvPr>
          <p:cNvSpPr txBox="1"/>
          <p:nvPr/>
        </p:nvSpPr>
        <p:spPr>
          <a:xfrm>
            <a:off x="70628" y="6239147"/>
            <a:ext cx="126166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Ref : </a:t>
            </a:r>
            <a:r>
              <a:rPr lang="en-US" altLang="ko-KR" sz="1200" dirty="0">
                <a:hlinkClick r:id="rId2"/>
              </a:rPr>
              <a:t>https://arxiv.org/pdf/1703.01467.pdf</a:t>
            </a:r>
            <a:endParaRPr lang="en-US" altLang="ko-KR" sz="1200" dirty="0"/>
          </a:p>
          <a:p>
            <a:endParaRPr lang="en-US" altLang="ko-KR" sz="12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0850D5E-6B74-42E8-8113-4CF235EBD0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1354" y="1823345"/>
            <a:ext cx="5629291" cy="3693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82824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99">
            <a:extLst>
              <a:ext uri="{FF2B5EF4-FFF2-40B4-BE49-F238E27FC236}">
                <a16:creationId xmlns:a16="http://schemas.microsoft.com/office/drawing/2014/main" id="{00E243F3-2CB6-4224-B894-1068629863F8}"/>
              </a:ext>
            </a:extLst>
          </p:cNvPr>
          <p:cNvSpPr/>
          <p:nvPr/>
        </p:nvSpPr>
        <p:spPr>
          <a:xfrm>
            <a:off x="0" y="733969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3D face generation</a:t>
            </a:r>
          </a:p>
        </p:txBody>
      </p:sp>
      <p:sp>
        <p:nvSpPr>
          <p:cNvPr id="9" name="Rectangle 99">
            <a:extLst>
              <a:ext uri="{FF2B5EF4-FFF2-40B4-BE49-F238E27FC236}">
                <a16:creationId xmlns:a16="http://schemas.microsoft.com/office/drawing/2014/main" id="{FC468AEC-E6F0-47A6-8A96-829D3C560D69}"/>
              </a:ext>
            </a:extLst>
          </p:cNvPr>
          <p:cNvSpPr/>
          <p:nvPr/>
        </p:nvSpPr>
        <p:spPr>
          <a:xfrm>
            <a:off x="0" y="31197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Generative Adversarial Network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B29F52-1AE0-4498-88FC-4C7753E05BCB}"/>
              </a:ext>
            </a:extLst>
          </p:cNvPr>
          <p:cNvSpPr txBox="1"/>
          <p:nvPr/>
        </p:nvSpPr>
        <p:spPr>
          <a:xfrm>
            <a:off x="70628" y="6239147"/>
            <a:ext cx="126166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Ref : </a:t>
            </a:r>
            <a:r>
              <a:rPr lang="en-US" altLang="ko-KR" sz="1200" dirty="0">
                <a:hlinkClick r:id="rId2"/>
              </a:rPr>
              <a:t>http://cvl-demos.cs.nott.ac.uk/vrn/</a:t>
            </a:r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5269F8D-291B-4E97-B6D3-A4500EEC45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897" y="1490662"/>
            <a:ext cx="7219950" cy="387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86414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99">
            <a:extLst>
              <a:ext uri="{FF2B5EF4-FFF2-40B4-BE49-F238E27FC236}">
                <a16:creationId xmlns:a16="http://schemas.microsoft.com/office/drawing/2014/main" id="{00E243F3-2CB6-4224-B894-1068629863F8}"/>
              </a:ext>
            </a:extLst>
          </p:cNvPr>
          <p:cNvSpPr/>
          <p:nvPr/>
        </p:nvSpPr>
        <p:spPr>
          <a:xfrm>
            <a:off x="0" y="733969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Frame rate upscaling</a:t>
            </a:r>
          </a:p>
        </p:txBody>
      </p:sp>
      <p:sp>
        <p:nvSpPr>
          <p:cNvPr id="9" name="Rectangle 99">
            <a:extLst>
              <a:ext uri="{FF2B5EF4-FFF2-40B4-BE49-F238E27FC236}">
                <a16:creationId xmlns:a16="http://schemas.microsoft.com/office/drawing/2014/main" id="{FC468AEC-E6F0-47A6-8A96-829D3C560D69}"/>
              </a:ext>
            </a:extLst>
          </p:cNvPr>
          <p:cNvSpPr/>
          <p:nvPr/>
        </p:nvSpPr>
        <p:spPr>
          <a:xfrm>
            <a:off x="0" y="31197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Generative Adversarial Network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B29F52-1AE0-4498-88FC-4C7753E05BCB}"/>
              </a:ext>
            </a:extLst>
          </p:cNvPr>
          <p:cNvSpPr txBox="1"/>
          <p:nvPr/>
        </p:nvSpPr>
        <p:spPr>
          <a:xfrm>
            <a:off x="70628" y="6239147"/>
            <a:ext cx="126166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Ref : </a:t>
            </a:r>
            <a:r>
              <a:rPr lang="en-US" altLang="ko-KR" sz="1200" dirty="0">
                <a:hlinkClick r:id="rId2"/>
              </a:rPr>
              <a:t>https://www.youtube.com/watch?v=8HtA6iyJkHo</a:t>
            </a:r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5370555-F90C-4590-8D07-9A987447E8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6051" y="1513931"/>
            <a:ext cx="8505825" cy="461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21443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99">
            <a:extLst>
              <a:ext uri="{FF2B5EF4-FFF2-40B4-BE49-F238E27FC236}">
                <a16:creationId xmlns:a16="http://schemas.microsoft.com/office/drawing/2014/main" id="{00E243F3-2CB6-4224-B894-1068629863F8}"/>
              </a:ext>
            </a:extLst>
          </p:cNvPr>
          <p:cNvSpPr/>
          <p:nvPr/>
        </p:nvSpPr>
        <p:spPr>
          <a:xfrm>
            <a:off x="0" y="733969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PSGAN</a:t>
            </a:r>
          </a:p>
        </p:txBody>
      </p:sp>
      <p:sp>
        <p:nvSpPr>
          <p:cNvPr id="9" name="Rectangle 99">
            <a:extLst>
              <a:ext uri="{FF2B5EF4-FFF2-40B4-BE49-F238E27FC236}">
                <a16:creationId xmlns:a16="http://schemas.microsoft.com/office/drawing/2014/main" id="{FC468AEC-E6F0-47A6-8A96-829D3C560D69}"/>
              </a:ext>
            </a:extLst>
          </p:cNvPr>
          <p:cNvSpPr/>
          <p:nvPr/>
        </p:nvSpPr>
        <p:spPr>
          <a:xfrm>
            <a:off x="0" y="31197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Generative Adversarial Network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B29F52-1AE0-4498-88FC-4C7753E05BCB}"/>
              </a:ext>
            </a:extLst>
          </p:cNvPr>
          <p:cNvSpPr txBox="1"/>
          <p:nvPr/>
        </p:nvSpPr>
        <p:spPr>
          <a:xfrm>
            <a:off x="70628" y="6239147"/>
            <a:ext cx="126166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Ref : </a:t>
            </a:r>
            <a:r>
              <a:rPr lang="en-US" altLang="ko-KR" sz="1200" dirty="0">
                <a:hlinkClick r:id="rId2"/>
              </a:rPr>
              <a:t>https://www.youtube.com/watch?v=gqdmO8yFzf0</a:t>
            </a:r>
            <a:endParaRPr lang="en-US" altLang="ko-KR" sz="1200" dirty="0"/>
          </a:p>
          <a:p>
            <a:endParaRPr lang="en-US" altLang="ko-KR" sz="12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71929EB-E60C-4461-B426-27DFBEC86C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459" y="1784206"/>
            <a:ext cx="7803081" cy="3795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13305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99">
            <a:extLst>
              <a:ext uri="{FF2B5EF4-FFF2-40B4-BE49-F238E27FC236}">
                <a16:creationId xmlns:a16="http://schemas.microsoft.com/office/drawing/2014/main" id="{00E243F3-2CB6-4224-B894-1068629863F8}"/>
              </a:ext>
            </a:extLst>
          </p:cNvPr>
          <p:cNvSpPr/>
          <p:nvPr/>
        </p:nvSpPr>
        <p:spPr>
          <a:xfrm>
            <a:off x="0" y="733969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Auto Colorization </a:t>
            </a:r>
          </a:p>
        </p:txBody>
      </p:sp>
      <p:sp>
        <p:nvSpPr>
          <p:cNvPr id="9" name="Rectangle 99">
            <a:extLst>
              <a:ext uri="{FF2B5EF4-FFF2-40B4-BE49-F238E27FC236}">
                <a16:creationId xmlns:a16="http://schemas.microsoft.com/office/drawing/2014/main" id="{FC468AEC-E6F0-47A6-8A96-829D3C560D69}"/>
              </a:ext>
            </a:extLst>
          </p:cNvPr>
          <p:cNvSpPr/>
          <p:nvPr/>
        </p:nvSpPr>
        <p:spPr>
          <a:xfrm>
            <a:off x="0" y="31197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Generative Adversarial Network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63AB105-1394-40E0-A50A-9037138AEE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631" y="2838772"/>
            <a:ext cx="3876014" cy="197221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F670B90-9F48-4C95-A5EE-3176810DCB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6868" y="2694937"/>
            <a:ext cx="3744191" cy="225988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D80EE49-9EAA-459C-883C-9F90F8280F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2760" y="2344175"/>
            <a:ext cx="3142258" cy="2961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95549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99">
            <a:extLst>
              <a:ext uri="{FF2B5EF4-FFF2-40B4-BE49-F238E27FC236}">
                <a16:creationId xmlns:a16="http://schemas.microsoft.com/office/drawing/2014/main" id="{00E243F3-2CB6-4224-B894-1068629863F8}"/>
              </a:ext>
            </a:extLst>
          </p:cNvPr>
          <p:cNvSpPr/>
          <p:nvPr/>
        </p:nvSpPr>
        <p:spPr>
          <a:xfrm>
            <a:off x="0" y="733969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Auto Colorization (gray to RGB) </a:t>
            </a:r>
          </a:p>
        </p:txBody>
      </p:sp>
      <p:sp>
        <p:nvSpPr>
          <p:cNvPr id="9" name="Rectangle 99">
            <a:extLst>
              <a:ext uri="{FF2B5EF4-FFF2-40B4-BE49-F238E27FC236}">
                <a16:creationId xmlns:a16="http://schemas.microsoft.com/office/drawing/2014/main" id="{FC468AEC-E6F0-47A6-8A96-829D3C560D69}"/>
              </a:ext>
            </a:extLst>
          </p:cNvPr>
          <p:cNvSpPr/>
          <p:nvPr/>
        </p:nvSpPr>
        <p:spPr>
          <a:xfrm>
            <a:off x="0" y="31197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Generative Adversarial Network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5400E7B-6CD4-4FE7-92F3-7E88D798F8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07"/>
          <a:stretch/>
        </p:blipFill>
        <p:spPr>
          <a:xfrm>
            <a:off x="3319462" y="1210355"/>
            <a:ext cx="5553075" cy="5103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91038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99">
            <a:extLst>
              <a:ext uri="{FF2B5EF4-FFF2-40B4-BE49-F238E27FC236}">
                <a16:creationId xmlns:a16="http://schemas.microsoft.com/office/drawing/2014/main" id="{00E243F3-2CB6-4224-B894-1068629863F8}"/>
              </a:ext>
            </a:extLst>
          </p:cNvPr>
          <p:cNvSpPr/>
          <p:nvPr/>
        </p:nvSpPr>
        <p:spPr>
          <a:xfrm>
            <a:off x="0" y="733969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Cityscape translation &amp; game scene </a:t>
            </a:r>
            <a:r>
              <a:rPr lang="en-US" altLang="ko-KR" sz="2000" b="1" dirty="0" err="1">
                <a:latin typeface="Arial Narrow" pitchFamily="34" charset="0"/>
                <a:cs typeface="Arial" pitchFamily="34" charset="0"/>
              </a:rPr>
              <a:t>traslation</a:t>
            </a:r>
            <a:endParaRPr lang="en-US" altLang="ko-KR" sz="2000" b="1" dirty="0"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9" name="Rectangle 99">
            <a:extLst>
              <a:ext uri="{FF2B5EF4-FFF2-40B4-BE49-F238E27FC236}">
                <a16:creationId xmlns:a16="http://schemas.microsoft.com/office/drawing/2014/main" id="{FC468AEC-E6F0-47A6-8A96-829D3C560D69}"/>
              </a:ext>
            </a:extLst>
          </p:cNvPr>
          <p:cNvSpPr/>
          <p:nvPr/>
        </p:nvSpPr>
        <p:spPr>
          <a:xfrm>
            <a:off x="0" y="31197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Generative Adversarial Network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03B3035-3AB7-44D0-A33D-666B230104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606" y="1551060"/>
            <a:ext cx="3742686" cy="211470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C3922C1-70EB-4085-8373-1305A166FB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3659" y="2722235"/>
            <a:ext cx="3806463" cy="211470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5615023-D24E-46B1-9169-1F6E14C00D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2645" y="2084784"/>
            <a:ext cx="5004333" cy="268843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700371A-7FA4-4E34-86FA-306782724751}"/>
              </a:ext>
            </a:extLst>
          </p:cNvPr>
          <p:cNvSpPr txBox="1"/>
          <p:nvPr/>
        </p:nvSpPr>
        <p:spPr>
          <a:xfrm>
            <a:off x="7496374" y="4845275"/>
            <a:ext cx="46761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>
                <a:solidFill>
                  <a:srgbClr val="002060"/>
                </a:solidFill>
              </a:rPr>
              <a:t>Fortnite</a:t>
            </a:r>
            <a:r>
              <a:rPr lang="en-US" altLang="ko-KR" sz="2400" b="1" dirty="0">
                <a:solidFill>
                  <a:srgbClr val="002060"/>
                </a:solidFill>
              </a:rPr>
              <a:t> to PBUG  style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B96454E-6A70-4FAE-9FC1-456792B15BA8}"/>
              </a:ext>
            </a:extLst>
          </p:cNvPr>
          <p:cNvSpPr txBox="1"/>
          <p:nvPr/>
        </p:nvSpPr>
        <p:spPr>
          <a:xfrm>
            <a:off x="1233258" y="4845275"/>
            <a:ext cx="46761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002060"/>
                </a:solidFill>
              </a:rPr>
              <a:t>Cityscape to GTA / night style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8B47EB8-A1AA-4763-8B8E-C2D336C10C45}"/>
              </a:ext>
            </a:extLst>
          </p:cNvPr>
          <p:cNvSpPr txBox="1"/>
          <p:nvPr/>
        </p:nvSpPr>
        <p:spPr>
          <a:xfrm>
            <a:off x="70628" y="5840123"/>
            <a:ext cx="126166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Ref : </a:t>
            </a:r>
          </a:p>
          <a:p>
            <a:r>
              <a:rPr lang="en-US" altLang="ko-KR" sz="1200" dirty="0">
                <a:hlinkClick r:id="rId5"/>
              </a:rPr>
              <a:t>https://www.youtube.com/watch?v=N7KbfWodXJE</a:t>
            </a:r>
            <a:endParaRPr lang="en-US" altLang="ko-KR" sz="1200" dirty="0"/>
          </a:p>
          <a:p>
            <a:r>
              <a:rPr lang="en-US" altLang="ko-KR" sz="1200" dirty="0">
                <a:hlinkClick r:id="rId6"/>
              </a:rPr>
              <a:t>https://www.youtube.com/watch?v=xkLtgwWxrec</a:t>
            </a:r>
            <a:endParaRPr lang="en-US" altLang="ko-KR" sz="1200" dirty="0"/>
          </a:p>
          <a:p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71970599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99">
            <a:extLst>
              <a:ext uri="{FF2B5EF4-FFF2-40B4-BE49-F238E27FC236}">
                <a16:creationId xmlns:a16="http://schemas.microsoft.com/office/drawing/2014/main" id="{00E243F3-2CB6-4224-B894-1068629863F8}"/>
              </a:ext>
            </a:extLst>
          </p:cNvPr>
          <p:cNvSpPr/>
          <p:nvPr/>
        </p:nvSpPr>
        <p:spPr>
          <a:xfrm>
            <a:off x="0" y="733969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Font generation</a:t>
            </a:r>
          </a:p>
        </p:txBody>
      </p:sp>
      <p:sp>
        <p:nvSpPr>
          <p:cNvPr id="9" name="Rectangle 99">
            <a:extLst>
              <a:ext uri="{FF2B5EF4-FFF2-40B4-BE49-F238E27FC236}">
                <a16:creationId xmlns:a16="http://schemas.microsoft.com/office/drawing/2014/main" id="{FC468AEC-E6F0-47A6-8A96-829D3C560D69}"/>
              </a:ext>
            </a:extLst>
          </p:cNvPr>
          <p:cNvSpPr/>
          <p:nvPr/>
        </p:nvSpPr>
        <p:spPr>
          <a:xfrm>
            <a:off x="0" y="31197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Generative Adversarial Network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D3DA9E3-E064-4212-8AE6-94ABF130A3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9604" y="1557732"/>
            <a:ext cx="4512791" cy="4137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62441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99">
            <a:extLst>
              <a:ext uri="{FF2B5EF4-FFF2-40B4-BE49-F238E27FC236}">
                <a16:creationId xmlns:a16="http://schemas.microsoft.com/office/drawing/2014/main" id="{00E243F3-2CB6-4224-B894-1068629863F8}"/>
              </a:ext>
            </a:extLst>
          </p:cNvPr>
          <p:cNvSpPr/>
          <p:nvPr/>
        </p:nvSpPr>
        <p:spPr>
          <a:xfrm>
            <a:off x="0" y="733969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3D</a:t>
            </a:r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 </a:t>
            </a:r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GAN</a:t>
            </a:r>
          </a:p>
        </p:txBody>
      </p:sp>
      <p:sp>
        <p:nvSpPr>
          <p:cNvPr id="9" name="Rectangle 99">
            <a:extLst>
              <a:ext uri="{FF2B5EF4-FFF2-40B4-BE49-F238E27FC236}">
                <a16:creationId xmlns:a16="http://schemas.microsoft.com/office/drawing/2014/main" id="{FC468AEC-E6F0-47A6-8A96-829D3C560D69}"/>
              </a:ext>
            </a:extLst>
          </p:cNvPr>
          <p:cNvSpPr/>
          <p:nvPr/>
        </p:nvSpPr>
        <p:spPr>
          <a:xfrm>
            <a:off x="0" y="31197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Generative Adversarial Network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462C332-31F4-4420-8049-1C6A7C70AE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1209" y="1314433"/>
            <a:ext cx="9469582" cy="4956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06351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99">
            <a:extLst>
              <a:ext uri="{FF2B5EF4-FFF2-40B4-BE49-F238E27FC236}">
                <a16:creationId xmlns:a16="http://schemas.microsoft.com/office/drawing/2014/main" id="{00E243F3-2CB6-4224-B894-1068629863F8}"/>
              </a:ext>
            </a:extLst>
          </p:cNvPr>
          <p:cNvSpPr/>
          <p:nvPr/>
        </p:nvSpPr>
        <p:spPr>
          <a:xfrm>
            <a:off x="0" y="733969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 err="1">
                <a:latin typeface="Arial Narrow" pitchFamily="34" charset="0"/>
                <a:cs typeface="Arial" pitchFamily="34" charset="0"/>
              </a:rPr>
              <a:t>Anormaly</a:t>
            </a:r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 detection with GAN</a:t>
            </a:r>
          </a:p>
        </p:txBody>
      </p:sp>
      <p:sp>
        <p:nvSpPr>
          <p:cNvPr id="9" name="Rectangle 99">
            <a:extLst>
              <a:ext uri="{FF2B5EF4-FFF2-40B4-BE49-F238E27FC236}">
                <a16:creationId xmlns:a16="http://schemas.microsoft.com/office/drawing/2014/main" id="{FC468AEC-E6F0-47A6-8A96-829D3C560D69}"/>
              </a:ext>
            </a:extLst>
          </p:cNvPr>
          <p:cNvSpPr/>
          <p:nvPr/>
        </p:nvSpPr>
        <p:spPr>
          <a:xfrm>
            <a:off x="0" y="31197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Generative Adversarial Network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5CC2A0B-F4F4-4260-AF2B-746745DA49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2088" y="1424422"/>
            <a:ext cx="4054222" cy="32980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92276E3-290E-49F3-AB40-AC8EC5C2888B}"/>
              </a:ext>
            </a:extLst>
          </p:cNvPr>
          <p:cNvSpPr txBox="1"/>
          <p:nvPr/>
        </p:nvSpPr>
        <p:spPr>
          <a:xfrm>
            <a:off x="1586717" y="5214716"/>
            <a:ext cx="90185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002060"/>
                </a:solidFill>
              </a:rPr>
              <a:t>G</a:t>
            </a:r>
            <a:r>
              <a:rPr lang="ko-KR" altLang="en-US" sz="2000" b="1" dirty="0">
                <a:solidFill>
                  <a:srgbClr val="002060"/>
                </a:solidFill>
              </a:rPr>
              <a:t>가 생성한 데이터를 역 추적 해 </a:t>
            </a:r>
            <a:r>
              <a:rPr lang="en-US" altLang="ko-KR" sz="2000" b="1" dirty="0">
                <a:solidFill>
                  <a:srgbClr val="002060"/>
                </a:solidFill>
              </a:rPr>
              <a:t>latent space</a:t>
            </a:r>
            <a:r>
              <a:rPr lang="ko-KR" altLang="en-US" sz="2000" b="1" dirty="0">
                <a:solidFill>
                  <a:srgbClr val="002060"/>
                </a:solidFill>
              </a:rPr>
              <a:t>를 분석하면</a:t>
            </a:r>
            <a:r>
              <a:rPr lang="en-US" altLang="ko-KR" sz="2000" b="1" dirty="0">
                <a:solidFill>
                  <a:srgbClr val="002060"/>
                </a:solidFill>
              </a:rPr>
              <a:t>, </a:t>
            </a:r>
            <a:r>
              <a:rPr lang="ko-KR" altLang="en-US" sz="2000" b="1" dirty="0">
                <a:solidFill>
                  <a:srgbClr val="002060"/>
                </a:solidFill>
              </a:rPr>
              <a:t>이 </a:t>
            </a:r>
            <a:r>
              <a:rPr lang="en-US" altLang="ko-KR" sz="2000" b="1" dirty="0">
                <a:solidFill>
                  <a:srgbClr val="002060"/>
                </a:solidFill>
              </a:rPr>
              <a:t>latent space</a:t>
            </a:r>
            <a:r>
              <a:rPr lang="ko-KR" altLang="en-US" sz="2000" b="1" dirty="0">
                <a:solidFill>
                  <a:srgbClr val="002060"/>
                </a:solidFill>
              </a:rPr>
              <a:t>내에서 특정 영역 이외의 부분이 </a:t>
            </a:r>
            <a:r>
              <a:rPr lang="en-US" altLang="ko-KR" sz="2000" b="1" dirty="0">
                <a:solidFill>
                  <a:srgbClr val="002060"/>
                </a:solidFill>
              </a:rPr>
              <a:t>abnormal</a:t>
            </a:r>
            <a:r>
              <a:rPr lang="ko-KR" altLang="en-US" sz="2000" b="1" dirty="0">
                <a:solidFill>
                  <a:srgbClr val="002060"/>
                </a:solidFill>
              </a:rPr>
              <a:t>하다고 판단가능</a:t>
            </a:r>
            <a:endParaRPr lang="en-US" altLang="ko-KR" sz="20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80676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8E906A5-EF8B-4AED-B089-4E0BE8A234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088276">
            <a:off x="93549" y="3086267"/>
            <a:ext cx="2688771" cy="10404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40C3F28-27C1-4E8F-B656-5BE41C6B32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39505">
            <a:off x="2545264" y="3403160"/>
            <a:ext cx="1496210" cy="1128873"/>
          </a:xfrm>
          <a:prstGeom prst="rect">
            <a:avLst/>
          </a:prstGeom>
        </p:spPr>
      </p:pic>
      <p:sp>
        <p:nvSpPr>
          <p:cNvPr id="20" name="Rectangle 99">
            <a:extLst>
              <a:ext uri="{FF2B5EF4-FFF2-40B4-BE49-F238E27FC236}">
                <a16:creationId xmlns:a16="http://schemas.microsoft.com/office/drawing/2014/main" id="{123BFE94-8744-4BC1-A00F-D217194CE3B7}"/>
              </a:ext>
            </a:extLst>
          </p:cNvPr>
          <p:cNvSpPr/>
          <p:nvPr/>
        </p:nvSpPr>
        <p:spPr>
          <a:xfrm>
            <a:off x="0" y="733969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Here comes new</a:t>
            </a:r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 </a:t>
            </a:r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architecture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92F41C2-7826-4C18-865D-8D0360AA6D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8131" y="2185539"/>
            <a:ext cx="3758800" cy="3212710"/>
          </a:xfrm>
          <a:prstGeom prst="rect">
            <a:avLst/>
          </a:prstGeom>
        </p:spPr>
      </p:pic>
      <p:pic>
        <p:nvPicPr>
          <p:cNvPr id="4" name="그래픽 3">
            <a:extLst>
              <a:ext uri="{FF2B5EF4-FFF2-40B4-BE49-F238E27FC236}">
                <a16:creationId xmlns:a16="http://schemas.microsoft.com/office/drawing/2014/main" id="{35CD37E5-7EBF-459E-AB95-DB4018A5F2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9585884">
            <a:off x="612002" y="2838842"/>
            <a:ext cx="379628" cy="379628"/>
          </a:xfrm>
          <a:prstGeom prst="rect">
            <a:avLst/>
          </a:prstGeom>
        </p:spPr>
      </p:pic>
      <p:pic>
        <p:nvPicPr>
          <p:cNvPr id="11" name="그래픽 10">
            <a:extLst>
              <a:ext uri="{FF2B5EF4-FFF2-40B4-BE49-F238E27FC236}">
                <a16:creationId xmlns:a16="http://schemas.microsoft.com/office/drawing/2014/main" id="{713A4F0E-2AF9-49D9-9E73-C8AD1B2B8F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0847599">
            <a:off x="3034946" y="2906074"/>
            <a:ext cx="379628" cy="37962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E90C3A5-3894-455D-92F0-F4593CE9FC5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582" b="66164"/>
          <a:stretch/>
        </p:blipFill>
        <p:spPr>
          <a:xfrm>
            <a:off x="8258452" y="1546960"/>
            <a:ext cx="1805351" cy="110227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DB1C076-134A-4B54-B7AD-370D3AFED72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356464">
            <a:off x="711747" y="4520696"/>
            <a:ext cx="2005806" cy="93421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F2D1ACE-DAD3-4246-92C1-6BFC962C7C27}"/>
              </a:ext>
            </a:extLst>
          </p:cNvPr>
          <p:cNvSpPr txBox="1"/>
          <p:nvPr/>
        </p:nvSpPr>
        <p:spPr>
          <a:xfrm rot="20890633">
            <a:off x="419007" y="4381665"/>
            <a:ext cx="635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Hi </a:t>
            </a:r>
            <a:r>
              <a:rPr lang="en-US" altLang="ko-KR" b="1" dirty="0">
                <a:sym typeface="Wingdings" panose="05000000000000000000" pitchFamily="2" charset="2"/>
              </a:rPr>
              <a:t></a:t>
            </a:r>
            <a:endParaRPr lang="ko-KR" altLang="en-US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C478CD9-6F50-46CD-9DA0-68A5BF522490}"/>
              </a:ext>
            </a:extLst>
          </p:cNvPr>
          <p:cNvSpPr txBox="1"/>
          <p:nvPr/>
        </p:nvSpPr>
        <p:spPr>
          <a:xfrm>
            <a:off x="4067001" y="5282813"/>
            <a:ext cx="81662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2400" b="1" dirty="0">
                <a:solidFill>
                  <a:srgbClr val="002060"/>
                </a:solidFill>
              </a:rPr>
              <a:t>하지만 </a:t>
            </a:r>
            <a:r>
              <a:rPr lang="en-US" altLang="ko-KR" sz="2400" b="1" dirty="0">
                <a:solidFill>
                  <a:srgbClr val="002060"/>
                </a:solidFill>
              </a:rPr>
              <a:t>Auto Encoder</a:t>
            </a:r>
            <a:r>
              <a:rPr lang="ko-KR" altLang="en-US" sz="2400" b="1" dirty="0">
                <a:solidFill>
                  <a:srgbClr val="002060"/>
                </a:solidFill>
              </a:rPr>
              <a:t>는 출력과 입력이 같은 형태를 가진다</a:t>
            </a:r>
            <a:endParaRPr lang="en-US" altLang="ko-KR" sz="2400" b="1" dirty="0">
              <a:solidFill>
                <a:srgbClr val="002060"/>
              </a:solidFill>
            </a:endParaRPr>
          </a:p>
          <a:p>
            <a:pPr algn="ctr"/>
            <a:r>
              <a:rPr lang="en-US" altLang="ko-KR" sz="2400" b="1" dirty="0">
                <a:solidFill>
                  <a:srgbClr val="002060"/>
                </a:solidFill>
              </a:rPr>
              <a:t>‘Reconstruction’</a:t>
            </a:r>
            <a:endParaRPr lang="ko-KR" altLang="en-US" sz="2400" b="1" dirty="0">
              <a:solidFill>
                <a:srgbClr val="002060"/>
              </a:solidFill>
            </a:endParaRPr>
          </a:p>
        </p:txBody>
      </p:sp>
      <p:sp>
        <p:nvSpPr>
          <p:cNvPr id="22" name="Rectangle 99">
            <a:extLst>
              <a:ext uri="{FF2B5EF4-FFF2-40B4-BE49-F238E27FC236}">
                <a16:creationId xmlns:a16="http://schemas.microsoft.com/office/drawing/2014/main" id="{4591EB8F-53FF-4C13-81E6-29B58D10FA4E}"/>
              </a:ext>
            </a:extLst>
          </p:cNvPr>
          <p:cNvSpPr/>
          <p:nvPr/>
        </p:nvSpPr>
        <p:spPr>
          <a:xfrm>
            <a:off x="0" y="31197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Auto Encoder</a:t>
            </a:r>
          </a:p>
        </p:txBody>
      </p:sp>
    </p:spTree>
    <p:extLst>
      <p:ext uri="{BB962C8B-B14F-4D97-AF65-F5344CB8AC3E}">
        <p14:creationId xmlns:p14="http://schemas.microsoft.com/office/powerpoint/2010/main" val="161447053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99">
            <a:extLst>
              <a:ext uri="{FF2B5EF4-FFF2-40B4-BE49-F238E27FC236}">
                <a16:creationId xmlns:a16="http://schemas.microsoft.com/office/drawing/2014/main" id="{00E243F3-2CB6-4224-B894-1068629863F8}"/>
              </a:ext>
            </a:extLst>
          </p:cNvPr>
          <p:cNvSpPr/>
          <p:nvPr/>
        </p:nvSpPr>
        <p:spPr>
          <a:xfrm>
            <a:off x="0" y="733969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Synthesizing Audio with Generative Adversarial Network</a:t>
            </a:r>
          </a:p>
        </p:txBody>
      </p:sp>
      <p:sp>
        <p:nvSpPr>
          <p:cNvPr id="9" name="Rectangle 99">
            <a:extLst>
              <a:ext uri="{FF2B5EF4-FFF2-40B4-BE49-F238E27FC236}">
                <a16:creationId xmlns:a16="http://schemas.microsoft.com/office/drawing/2014/main" id="{FC468AEC-E6F0-47A6-8A96-829D3C560D69}"/>
              </a:ext>
            </a:extLst>
          </p:cNvPr>
          <p:cNvSpPr/>
          <p:nvPr/>
        </p:nvSpPr>
        <p:spPr>
          <a:xfrm>
            <a:off x="0" y="31197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Generative Adversarial Network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DA9076D-BDE7-4A63-911F-7F9DDCA39A32}"/>
              </a:ext>
            </a:extLst>
          </p:cNvPr>
          <p:cNvSpPr txBox="1"/>
          <p:nvPr/>
        </p:nvSpPr>
        <p:spPr>
          <a:xfrm>
            <a:off x="70628" y="6239147"/>
            <a:ext cx="126166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Ref : </a:t>
            </a:r>
            <a:r>
              <a:rPr lang="en-US" altLang="ko-KR" sz="1200" dirty="0">
                <a:hlinkClick r:id="rId2"/>
              </a:rPr>
              <a:t>https://arxiv.org/pdf/1802.04208.pdf</a:t>
            </a:r>
            <a:endParaRPr lang="en-US" altLang="ko-KR" sz="12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B821C68-148F-4E44-970D-0FA8B713C1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6637" y="1555768"/>
            <a:ext cx="7218726" cy="4206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90286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99">
            <a:extLst>
              <a:ext uri="{FF2B5EF4-FFF2-40B4-BE49-F238E27FC236}">
                <a16:creationId xmlns:a16="http://schemas.microsoft.com/office/drawing/2014/main" id="{00E243F3-2CB6-4224-B894-1068629863F8}"/>
              </a:ext>
            </a:extLst>
          </p:cNvPr>
          <p:cNvSpPr/>
          <p:nvPr/>
        </p:nvSpPr>
        <p:spPr>
          <a:xfrm>
            <a:off x="0" y="733969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Synthesizing Audio with Generative Adversarial Network</a:t>
            </a:r>
          </a:p>
        </p:txBody>
      </p:sp>
      <p:sp>
        <p:nvSpPr>
          <p:cNvPr id="9" name="Rectangle 99">
            <a:extLst>
              <a:ext uri="{FF2B5EF4-FFF2-40B4-BE49-F238E27FC236}">
                <a16:creationId xmlns:a16="http://schemas.microsoft.com/office/drawing/2014/main" id="{FC468AEC-E6F0-47A6-8A96-829D3C560D69}"/>
              </a:ext>
            </a:extLst>
          </p:cNvPr>
          <p:cNvSpPr/>
          <p:nvPr/>
        </p:nvSpPr>
        <p:spPr>
          <a:xfrm>
            <a:off x="0" y="31197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Generative Adversarial Network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DA9076D-BDE7-4A63-911F-7F9DDCA39A32}"/>
              </a:ext>
            </a:extLst>
          </p:cNvPr>
          <p:cNvSpPr txBox="1"/>
          <p:nvPr/>
        </p:nvSpPr>
        <p:spPr>
          <a:xfrm>
            <a:off x="70628" y="6239147"/>
            <a:ext cx="126166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Ref : </a:t>
            </a:r>
            <a:r>
              <a:rPr lang="en-US" altLang="ko-KR" sz="1200" dirty="0">
                <a:hlinkClick r:id="rId2"/>
              </a:rPr>
              <a:t>https://arxiv.org/pdf/1802.04208.pdf</a:t>
            </a:r>
            <a:endParaRPr lang="en-US" altLang="ko-KR" sz="12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FF936EB-8F41-4359-8498-8AE81D5CD5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9346" y="1210355"/>
            <a:ext cx="7893308" cy="4637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17225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99">
            <a:extLst>
              <a:ext uri="{FF2B5EF4-FFF2-40B4-BE49-F238E27FC236}">
                <a16:creationId xmlns:a16="http://schemas.microsoft.com/office/drawing/2014/main" id="{00E243F3-2CB6-4224-B894-1068629863F8}"/>
              </a:ext>
            </a:extLst>
          </p:cNvPr>
          <p:cNvSpPr/>
          <p:nvPr/>
        </p:nvSpPr>
        <p:spPr>
          <a:xfrm>
            <a:off x="0" y="733969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참고 </a:t>
            </a:r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: </a:t>
            </a:r>
            <a:r>
              <a:rPr lang="en-US" altLang="ko-KR" sz="2000" b="1" dirty="0" err="1">
                <a:latin typeface="Arial Narrow" pitchFamily="34" charset="0"/>
                <a:cs typeface="Arial" pitchFamily="34" charset="0"/>
              </a:rPr>
              <a:t>Wavenet</a:t>
            </a:r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 (auto encoder for sound)</a:t>
            </a:r>
          </a:p>
        </p:txBody>
      </p:sp>
      <p:sp>
        <p:nvSpPr>
          <p:cNvPr id="9" name="Rectangle 99">
            <a:extLst>
              <a:ext uri="{FF2B5EF4-FFF2-40B4-BE49-F238E27FC236}">
                <a16:creationId xmlns:a16="http://schemas.microsoft.com/office/drawing/2014/main" id="{FC468AEC-E6F0-47A6-8A96-829D3C560D69}"/>
              </a:ext>
            </a:extLst>
          </p:cNvPr>
          <p:cNvSpPr/>
          <p:nvPr/>
        </p:nvSpPr>
        <p:spPr>
          <a:xfrm>
            <a:off x="0" y="31197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Generative Adversarial Network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DA9076D-BDE7-4A63-911F-7F9DDCA39A32}"/>
              </a:ext>
            </a:extLst>
          </p:cNvPr>
          <p:cNvSpPr txBox="1"/>
          <p:nvPr/>
        </p:nvSpPr>
        <p:spPr>
          <a:xfrm>
            <a:off x="70628" y="6239147"/>
            <a:ext cx="126166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Ref : </a:t>
            </a:r>
            <a:r>
              <a:rPr lang="en-US" altLang="ko-KR" sz="1200" dirty="0">
                <a:hlinkClick r:id="rId2"/>
              </a:rPr>
              <a:t>https://arxiv.org/pdf/1802.04208.pdf</a:t>
            </a:r>
            <a:endParaRPr lang="en-US" altLang="ko-KR" sz="12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69904F4-95B7-4C59-9913-79E812F7DB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2661" y="1210355"/>
            <a:ext cx="7226678" cy="4576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96167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99">
            <a:extLst>
              <a:ext uri="{FF2B5EF4-FFF2-40B4-BE49-F238E27FC236}">
                <a16:creationId xmlns:a16="http://schemas.microsoft.com/office/drawing/2014/main" id="{00E243F3-2CB6-4224-B894-1068629863F8}"/>
              </a:ext>
            </a:extLst>
          </p:cNvPr>
          <p:cNvSpPr/>
          <p:nvPr/>
        </p:nvSpPr>
        <p:spPr>
          <a:xfrm>
            <a:off x="0" y="733969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Audio to image / image to audio</a:t>
            </a:r>
          </a:p>
        </p:txBody>
      </p:sp>
      <p:sp>
        <p:nvSpPr>
          <p:cNvPr id="9" name="Rectangle 99">
            <a:extLst>
              <a:ext uri="{FF2B5EF4-FFF2-40B4-BE49-F238E27FC236}">
                <a16:creationId xmlns:a16="http://schemas.microsoft.com/office/drawing/2014/main" id="{FC468AEC-E6F0-47A6-8A96-829D3C560D69}"/>
              </a:ext>
            </a:extLst>
          </p:cNvPr>
          <p:cNvSpPr/>
          <p:nvPr/>
        </p:nvSpPr>
        <p:spPr>
          <a:xfrm>
            <a:off x="0" y="31197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Generative Adversarial Network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DA9076D-BDE7-4A63-911F-7F9DDCA39A32}"/>
              </a:ext>
            </a:extLst>
          </p:cNvPr>
          <p:cNvSpPr txBox="1"/>
          <p:nvPr/>
        </p:nvSpPr>
        <p:spPr>
          <a:xfrm>
            <a:off x="70628" y="6239147"/>
            <a:ext cx="126166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Ref : </a:t>
            </a:r>
            <a:r>
              <a:rPr lang="en-US" altLang="ko-KR" sz="1200" dirty="0">
                <a:hlinkClick r:id="rId2"/>
              </a:rPr>
              <a:t>https://arxiv.org/pdf/1802.04208.pdf</a:t>
            </a:r>
            <a:endParaRPr lang="en-US" altLang="ko-KR" sz="12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BD95F6A-11C8-429D-89C5-E94FCE1672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7813" y="1409699"/>
            <a:ext cx="7496373" cy="4414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5965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99">
            <a:extLst>
              <a:ext uri="{FF2B5EF4-FFF2-40B4-BE49-F238E27FC236}">
                <a16:creationId xmlns:a16="http://schemas.microsoft.com/office/drawing/2014/main" id="{00E243F3-2CB6-4224-B894-1068629863F8}"/>
              </a:ext>
            </a:extLst>
          </p:cNvPr>
          <p:cNvSpPr/>
          <p:nvPr/>
        </p:nvSpPr>
        <p:spPr>
          <a:xfrm>
            <a:off x="0" y="733969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World model (</a:t>
            </a:r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강화학습</a:t>
            </a:r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)</a:t>
            </a:r>
          </a:p>
        </p:txBody>
      </p:sp>
      <p:sp>
        <p:nvSpPr>
          <p:cNvPr id="9" name="Rectangle 99">
            <a:extLst>
              <a:ext uri="{FF2B5EF4-FFF2-40B4-BE49-F238E27FC236}">
                <a16:creationId xmlns:a16="http://schemas.microsoft.com/office/drawing/2014/main" id="{FC468AEC-E6F0-47A6-8A96-829D3C560D69}"/>
              </a:ext>
            </a:extLst>
          </p:cNvPr>
          <p:cNvSpPr/>
          <p:nvPr/>
        </p:nvSpPr>
        <p:spPr>
          <a:xfrm>
            <a:off x="0" y="31197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Generative Adversarial Network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9A466F7-F90E-446D-91C2-8F212F82F0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7037" y="1393285"/>
            <a:ext cx="6257925" cy="36004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7F3FB12-6B9A-43CB-B0EA-E1415A283E80}"/>
              </a:ext>
            </a:extLst>
          </p:cNvPr>
          <p:cNvSpPr txBox="1"/>
          <p:nvPr/>
        </p:nvSpPr>
        <p:spPr>
          <a:xfrm>
            <a:off x="1586717" y="5562706"/>
            <a:ext cx="90185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rgbClr val="002060"/>
                </a:solidFill>
              </a:rPr>
              <a:t>선택한 행동에 대한 다음 결과를 이미지화 하여 머리속에서 시뮬레이션</a:t>
            </a:r>
            <a:endParaRPr lang="en-US" altLang="ko-KR" sz="2000" b="1" dirty="0">
              <a:solidFill>
                <a:srgbClr val="00206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0F4FA37-A5E5-440E-B0E5-D909B5D003AC}"/>
              </a:ext>
            </a:extLst>
          </p:cNvPr>
          <p:cNvSpPr txBox="1"/>
          <p:nvPr/>
        </p:nvSpPr>
        <p:spPr>
          <a:xfrm>
            <a:off x="70628" y="5842337"/>
            <a:ext cx="126166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Ref : </a:t>
            </a:r>
            <a:br>
              <a:rPr lang="en-US" altLang="ko-KR" sz="1200" dirty="0"/>
            </a:br>
            <a:r>
              <a:rPr lang="en-US" altLang="ko-KR" sz="1200" dirty="0">
                <a:hlinkClick r:id="rId3"/>
              </a:rPr>
              <a:t>http://aidev.co.kr/index.php?mid=deeplearning&amp;page=1&amp;document_srl=4304</a:t>
            </a:r>
            <a:endParaRPr lang="en-US" altLang="ko-KR" sz="1200" dirty="0"/>
          </a:p>
          <a:p>
            <a:r>
              <a:rPr lang="en-US" altLang="ko-KR" sz="1200" dirty="0">
                <a:hlinkClick r:id="rId4"/>
              </a:rPr>
              <a:t>https://worldmodels.github.io/</a:t>
            </a:r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71043406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99">
            <a:extLst>
              <a:ext uri="{FF2B5EF4-FFF2-40B4-BE49-F238E27FC236}">
                <a16:creationId xmlns:a16="http://schemas.microsoft.com/office/drawing/2014/main" id="{00E243F3-2CB6-4224-B894-1068629863F8}"/>
              </a:ext>
            </a:extLst>
          </p:cNvPr>
          <p:cNvSpPr/>
          <p:nvPr/>
        </p:nvSpPr>
        <p:spPr>
          <a:xfrm>
            <a:off x="0" y="733969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World model (</a:t>
            </a:r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강화학습</a:t>
            </a:r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)</a:t>
            </a:r>
          </a:p>
        </p:txBody>
      </p:sp>
      <p:sp>
        <p:nvSpPr>
          <p:cNvPr id="9" name="Rectangle 99">
            <a:extLst>
              <a:ext uri="{FF2B5EF4-FFF2-40B4-BE49-F238E27FC236}">
                <a16:creationId xmlns:a16="http://schemas.microsoft.com/office/drawing/2014/main" id="{FC468AEC-E6F0-47A6-8A96-829D3C560D69}"/>
              </a:ext>
            </a:extLst>
          </p:cNvPr>
          <p:cNvSpPr/>
          <p:nvPr/>
        </p:nvSpPr>
        <p:spPr>
          <a:xfrm>
            <a:off x="0" y="31197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Generative Adversarial Network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DA9076D-BDE7-4A63-911F-7F9DDCA39A32}"/>
              </a:ext>
            </a:extLst>
          </p:cNvPr>
          <p:cNvSpPr txBox="1"/>
          <p:nvPr/>
        </p:nvSpPr>
        <p:spPr>
          <a:xfrm>
            <a:off x="70628" y="5842337"/>
            <a:ext cx="126166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Ref : </a:t>
            </a:r>
            <a:br>
              <a:rPr lang="en-US" altLang="ko-KR" sz="1200" dirty="0"/>
            </a:br>
            <a:r>
              <a:rPr lang="en-US" altLang="ko-KR" sz="1200" dirty="0">
                <a:hlinkClick r:id="rId2"/>
              </a:rPr>
              <a:t>http://aidev.co.kr/index.php?mid=deeplearning&amp;page=1&amp;document_srl=4304</a:t>
            </a:r>
            <a:endParaRPr lang="en-US" altLang="ko-KR" sz="1200" dirty="0"/>
          </a:p>
          <a:p>
            <a:r>
              <a:rPr lang="en-US" altLang="ko-KR" sz="1200" dirty="0">
                <a:hlinkClick r:id="rId3"/>
              </a:rPr>
              <a:t>https://worldmodels.github.io/</a:t>
            </a:r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9AEF4AB-A6A9-4D8B-970B-47F94560EE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4721" y="1628911"/>
            <a:ext cx="5364702" cy="391027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D83C386-AC89-4EBC-8257-CF76DA1D74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8148" y="1545696"/>
            <a:ext cx="3976689" cy="396754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1B607D-0288-4480-BBC2-AD6DDA1AB441}"/>
              </a:ext>
            </a:extLst>
          </p:cNvPr>
          <p:cNvSpPr txBox="1"/>
          <p:nvPr/>
        </p:nvSpPr>
        <p:spPr>
          <a:xfrm>
            <a:off x="1586717" y="5562706"/>
            <a:ext cx="90185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rgbClr val="002060"/>
                </a:solidFill>
              </a:rPr>
              <a:t>선택한 행동에 대한 다음 결과를 이미지화 하여 머리속에서 시뮬레이션</a:t>
            </a:r>
            <a:endParaRPr lang="en-US" altLang="ko-KR" sz="20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39704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8110F93E-0346-4AF3-A74B-F7A9577542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525" y="1942572"/>
            <a:ext cx="3762275" cy="3215680"/>
          </a:xfrm>
          <a:prstGeom prst="rect">
            <a:avLst/>
          </a:prstGeom>
        </p:spPr>
      </p:pic>
      <p:sp>
        <p:nvSpPr>
          <p:cNvPr id="4" name="Rectangle 99">
            <a:extLst>
              <a:ext uri="{FF2B5EF4-FFF2-40B4-BE49-F238E27FC236}">
                <a16:creationId xmlns:a16="http://schemas.microsoft.com/office/drawing/2014/main" id="{00E243F3-2CB6-4224-B894-1068629863F8}"/>
              </a:ext>
            </a:extLst>
          </p:cNvPr>
          <p:cNvSpPr/>
          <p:nvPr/>
        </p:nvSpPr>
        <p:spPr>
          <a:xfrm>
            <a:off x="0" y="733969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What is Auto Encoder (AE)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4FDBC02-F124-42CA-B35E-452976F740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0830" y="2605025"/>
            <a:ext cx="6406245" cy="18907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E7C2199-6B54-49D4-AE01-3BF7ED676469}"/>
              </a:ext>
            </a:extLst>
          </p:cNvPr>
          <p:cNvSpPr txBox="1"/>
          <p:nvPr/>
        </p:nvSpPr>
        <p:spPr>
          <a:xfrm>
            <a:off x="2418441" y="5399474"/>
            <a:ext cx="7355118" cy="7245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2400" b="1" dirty="0">
                <a:solidFill>
                  <a:srgbClr val="002060"/>
                </a:solidFill>
              </a:rPr>
              <a:t>말</a:t>
            </a:r>
            <a:r>
              <a:rPr lang="en-US" altLang="ko-KR" sz="2400" b="1" dirty="0">
                <a:solidFill>
                  <a:srgbClr val="002060"/>
                </a:solidFill>
              </a:rPr>
              <a:t> </a:t>
            </a:r>
            <a:r>
              <a:rPr lang="ko-KR" altLang="en-US" sz="2400" b="1" dirty="0">
                <a:solidFill>
                  <a:srgbClr val="002060"/>
                </a:solidFill>
              </a:rPr>
              <a:t>그대로 </a:t>
            </a:r>
            <a:r>
              <a:rPr lang="en-US" altLang="ko-KR" sz="2400" b="1" dirty="0">
                <a:solidFill>
                  <a:srgbClr val="002060"/>
                </a:solidFill>
              </a:rPr>
              <a:t>‘</a:t>
            </a:r>
            <a:r>
              <a:rPr lang="ko-KR" altLang="en-US" sz="2400" b="1" dirty="0">
                <a:solidFill>
                  <a:srgbClr val="002060"/>
                </a:solidFill>
              </a:rPr>
              <a:t>알아서 만들어지는</a:t>
            </a:r>
            <a:r>
              <a:rPr lang="en-US" altLang="ko-KR" sz="2400" b="1" dirty="0">
                <a:solidFill>
                  <a:srgbClr val="002060"/>
                </a:solidFill>
              </a:rPr>
              <a:t>(Auto)  Encoder’</a:t>
            </a:r>
            <a:endParaRPr lang="ko-KR" altLang="en-US" sz="2400" b="1" dirty="0">
              <a:solidFill>
                <a:srgbClr val="002060"/>
              </a:solidFill>
            </a:endParaRPr>
          </a:p>
        </p:txBody>
      </p:sp>
      <p:sp>
        <p:nvSpPr>
          <p:cNvPr id="8" name="Rectangle 99">
            <a:extLst>
              <a:ext uri="{FF2B5EF4-FFF2-40B4-BE49-F238E27FC236}">
                <a16:creationId xmlns:a16="http://schemas.microsoft.com/office/drawing/2014/main" id="{DF96AE03-DD1F-4AA4-BB4C-9B0CAFA3338E}"/>
              </a:ext>
            </a:extLst>
          </p:cNvPr>
          <p:cNvSpPr/>
          <p:nvPr/>
        </p:nvSpPr>
        <p:spPr>
          <a:xfrm>
            <a:off x="0" y="31197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Auto Encoder</a:t>
            </a:r>
          </a:p>
        </p:txBody>
      </p:sp>
    </p:spTree>
    <p:extLst>
      <p:ext uri="{BB962C8B-B14F-4D97-AF65-F5344CB8AC3E}">
        <p14:creationId xmlns:p14="http://schemas.microsoft.com/office/powerpoint/2010/main" val="19358448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19169</TotalTime>
  <Words>2295</Words>
  <Application>Microsoft Office PowerPoint</Application>
  <PresentationFormat>와이드스크린</PresentationFormat>
  <Paragraphs>364</Paragraphs>
  <Slides>85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85</vt:i4>
      </vt:variant>
    </vt:vector>
  </HeadingPairs>
  <TitlesOfParts>
    <vt:vector size="93" baseType="lpstr">
      <vt:lpstr>맑은 고딕</vt:lpstr>
      <vt:lpstr>Arial</vt:lpstr>
      <vt:lpstr>Arial Narrow</vt:lpstr>
      <vt:lpstr>Calibri</vt:lpstr>
      <vt:lpstr>Calibri Light</vt:lpstr>
      <vt:lpstr>Tahoma</vt:lpstr>
      <vt:lpstr>Office Theme</vt:lpstr>
      <vt:lpstr>1_Office Theme</vt:lpstr>
      <vt:lpstr>GAN 정리</vt:lpstr>
      <vt:lpstr>PowerPoint 프레젠테이션</vt:lpstr>
      <vt:lpstr>Auto Encoder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Generative Adversarial Network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Generative Adversarial Network – mode collapse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Mode Collapse Problem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Generative Adversarial Network - 응용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dohyeon</dc:creator>
  <cp:lastModifiedBy>전 주형</cp:lastModifiedBy>
  <cp:revision>438</cp:revision>
  <cp:lastPrinted>2017-11-10T19:08:48Z</cp:lastPrinted>
  <dcterms:created xsi:type="dcterms:W3CDTF">2017-10-21T11:07:25Z</dcterms:created>
  <dcterms:modified xsi:type="dcterms:W3CDTF">2019-07-25T08:41:15Z</dcterms:modified>
</cp:coreProperties>
</file>